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26" r:id="rId2"/>
    <p:sldId id="257" r:id="rId3"/>
    <p:sldId id="312" r:id="rId4"/>
    <p:sldId id="321" r:id="rId5"/>
    <p:sldId id="313" r:id="rId6"/>
    <p:sldId id="286" r:id="rId7"/>
    <p:sldId id="287" r:id="rId8"/>
    <p:sldId id="288" r:id="rId9"/>
    <p:sldId id="289" r:id="rId10"/>
    <p:sldId id="290" r:id="rId11"/>
    <p:sldId id="325" r:id="rId12"/>
    <p:sldId id="305" r:id="rId13"/>
    <p:sldId id="306" r:id="rId14"/>
    <p:sldId id="307" r:id="rId15"/>
    <p:sldId id="308" r:id="rId16"/>
    <p:sldId id="309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10" r:id="rId25"/>
    <p:sldId id="322" r:id="rId26"/>
    <p:sldId id="323" r:id="rId27"/>
    <p:sldId id="300" r:id="rId28"/>
    <p:sldId id="324" r:id="rId29"/>
    <p:sldId id="279" r:id="rId3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33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94" autoAdjust="0"/>
    <p:restoredTop sz="94660"/>
  </p:normalViewPr>
  <p:slideViewPr>
    <p:cSldViewPr>
      <p:cViewPr varScale="1">
        <p:scale>
          <a:sx n="105" d="100"/>
          <a:sy n="105" d="100"/>
        </p:scale>
        <p:origin x="-8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9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72FE15-9A47-4E0C-8130-F970683DC6E0}" type="datetimeFigureOut">
              <a:rPr lang="pl-PL"/>
              <a:pPr>
                <a:defRPr/>
              </a:pPr>
              <a:t>2013-09-09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3BF5526-412F-4BA6-A402-ADE63CD0AB8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70412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4988"/>
            <a:ext cx="5486400" cy="41116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1130BC-8716-42ED-BA1E-5C4F8E6AD642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l-PL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0563"/>
            <a:ext cx="4554538" cy="34163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lIns="87282" tIns="44407" rIns="87282" bIns="44407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Renowacja i konserwacja pokryć dachowych, tarasów i balkonów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75315-48D5-4417-A523-394D47A7106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Renowacja i konserwacja pokryć dachowych, tarasów i balkonów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D164E-39DC-4D9C-93FF-A45594E1CB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Renowacja i konserwacja pokryć dachowych, tarasów i balkonów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C2495-AFE7-496A-907C-1BF0299C89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Renowacja i konserwacja pokryć dachowych, tarasów i balkonów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92C7D-4D95-404A-97B6-BD76288117B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Renowacja i konserwacja pokryć dachowych, tarasów i balkonów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5ACAD-C400-431F-AE82-C10314DF827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Renowacja i konserwacja pokryć dachowych, tarasów i balkonów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9B3CA-944E-4435-A041-1F121C0221C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Renowacja i konserwacja pokryć dachowych, tarasów i balkonów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73546-0880-4BFB-B7D0-E7E32B033D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Renowacja i konserwacja pokryć dachowych, tarasów i balkonów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1C9FA-7128-4DA3-A01B-EA4E750E89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Renowacja i konserwacja pokryć dachowych, tarasów i balkonów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5A7E3-7663-4839-9DB3-7B346C1CEFB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Renowacja i konserwacja pokryć dachowych, tarasów i balkonów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17AA0-775C-43B5-A331-E884877122C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Renowacja i konserwacja pokryć dachowych, tarasów i balkonów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6F3DD-1D33-4D83-B57C-B937017B71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Renowacja i konserwacja pokryć dachowych, tarasów i balkonów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97610-8C7D-4743-A314-CCD67D61BE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l-PL"/>
              <a:t>Renowacja i konserwacja pokryć dachowych, tarasów i balkonów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389738D4-F8DD-4978-9563-07E8AE3D289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u+wert+au%C3%9Fenwand&amp;source=images&amp;cd=&amp;cad=rja&amp;docid=9nrfvAhSQM5gWM&amp;tbnid=lmNrbdZvysjgqM:&amp;ved=0CAUQjRw&amp;url=http://www.select-massivhaus.de/?id=112&amp;ei=EuEsUtzsJMir0gWy7YF4&amp;bvm=bv.51773540,d.ZG4&amp;psig=AFQjCNFLxNYynaNCwu62SQDFLamyQHT6fA&amp;ust=137875930108251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358775" y="495300"/>
            <a:ext cx="1047750" cy="6102350"/>
          </a:xfrm>
          <a:prstGeom prst="rect">
            <a:avLst/>
          </a:prstGeom>
          <a:solidFill>
            <a:srgbClr val="C0C0C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94212" name="Obraz 2" descr="Opis: ec-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-12000"/>
          </a:blip>
          <a:srcRect/>
          <a:stretch>
            <a:fillRect/>
          </a:stretch>
        </p:blipFill>
        <p:spPr bwMode="auto">
          <a:xfrm>
            <a:off x="417513" y="3736975"/>
            <a:ext cx="915987" cy="676275"/>
          </a:xfrm>
          <a:prstGeom prst="rect">
            <a:avLst/>
          </a:prstGeom>
          <a:noFill/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100000"/>
          </a:blip>
          <a:srcRect l="16049" t="1955" r="18518"/>
          <a:stretch>
            <a:fillRect/>
          </a:stretch>
        </p:blipFill>
        <p:spPr bwMode="auto">
          <a:xfrm>
            <a:off x="463550" y="2371725"/>
            <a:ext cx="828675" cy="784225"/>
          </a:xfrm>
          <a:prstGeom prst="rect">
            <a:avLst/>
          </a:prstGeom>
          <a:noFill/>
        </p:spPr>
      </p:pic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617538" y="628650"/>
            <a:ext cx="593725" cy="1152525"/>
          </a:xfrm>
          <a:prstGeom prst="rect">
            <a:avLst/>
          </a:prstGeom>
          <a:noFill/>
        </p:spPr>
      </p:pic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1476375" y="476250"/>
            <a:ext cx="7127875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pl-PL">
                <a:latin typeface="FL Millenium 6" pitchFamily="2" charset="0"/>
              </a:rPr>
              <a:t>Studia Podyplomowe</a:t>
            </a:r>
          </a:p>
          <a:p>
            <a:pPr algn="ctr"/>
            <a:endParaRPr lang="pl-PL">
              <a:latin typeface="FL Millenium 6" pitchFamily="2" charset="0"/>
            </a:endParaRPr>
          </a:p>
          <a:p>
            <a:pPr algn="ctr"/>
            <a:r>
              <a:rPr lang="pl-PL" sz="2800" b="1">
                <a:solidFill>
                  <a:srgbClr val="006600"/>
                </a:solidFill>
                <a:latin typeface="FL Millenium 6" pitchFamily="2" charset="0"/>
              </a:rPr>
              <a:t>EFEKTYWNE UŻYTKOWANIE </a:t>
            </a:r>
            <a:endParaRPr lang="pl-PL" sz="2800">
              <a:solidFill>
                <a:srgbClr val="006600"/>
              </a:solidFill>
              <a:latin typeface="FL Millenium 6" pitchFamily="2" charset="0"/>
            </a:endParaRPr>
          </a:p>
          <a:p>
            <a:pPr algn="ctr"/>
            <a:r>
              <a:rPr lang="pl-PL" sz="2800" b="1">
                <a:solidFill>
                  <a:srgbClr val="006600"/>
                </a:solidFill>
                <a:latin typeface="FL Millenium 6" pitchFamily="2" charset="0"/>
              </a:rPr>
              <a:t>ENERGII ELEKTRYCZNEJ</a:t>
            </a:r>
          </a:p>
          <a:p>
            <a:pPr algn="ctr"/>
            <a:endParaRPr lang="pl-PL" sz="2800" b="1">
              <a:solidFill>
                <a:srgbClr val="006600"/>
              </a:solidFill>
              <a:latin typeface="FL Millenium 6" pitchFamily="2" charset="0"/>
            </a:endParaRPr>
          </a:p>
          <a:p>
            <a:pPr algn="ctr"/>
            <a:endParaRPr lang="pl-PL" sz="2800">
              <a:solidFill>
                <a:srgbClr val="006600"/>
              </a:solidFill>
              <a:latin typeface="FL Millenium 6" pitchFamily="2" charset="0"/>
            </a:endParaRPr>
          </a:p>
          <a:p>
            <a:pPr algn="ctr"/>
            <a:r>
              <a:rPr lang="pl-PL" sz="1200">
                <a:latin typeface="FL Millenium 6" pitchFamily="2" charset="0"/>
              </a:rPr>
              <a:t>w ramach projektu</a:t>
            </a:r>
            <a:r>
              <a:rPr lang="pl-PL">
                <a:latin typeface="FL Millenium 6" pitchFamily="2" charset="0"/>
              </a:rPr>
              <a:t> </a:t>
            </a:r>
            <a:endParaRPr lang="pl-PL" b="1">
              <a:latin typeface="FL Millenium 6" pitchFamily="2" charset="0"/>
            </a:endParaRPr>
          </a:p>
          <a:p>
            <a:pPr algn="ctr"/>
            <a:r>
              <a:rPr lang="pl-PL" b="1">
                <a:latin typeface="FL Millenium 6" pitchFamily="2" charset="0"/>
              </a:rPr>
              <a:t>Śląsko-Małopolskie Centrum Kompetencji </a:t>
            </a:r>
            <a:br>
              <a:rPr lang="pl-PL" b="1">
                <a:latin typeface="FL Millenium 6" pitchFamily="2" charset="0"/>
              </a:rPr>
            </a:br>
            <a:r>
              <a:rPr lang="pl-PL" b="1">
                <a:latin typeface="FL Millenium 6" pitchFamily="2" charset="0"/>
              </a:rPr>
              <a:t>Zarządzania Energią</a:t>
            </a:r>
            <a:r>
              <a:rPr lang="pl-PL">
                <a:latin typeface="FL Millenium 6" pitchFamily="2" charset="0"/>
              </a:rPr>
              <a:t> </a:t>
            </a:r>
          </a:p>
        </p:txBody>
      </p:sp>
      <p:sp>
        <p:nvSpPr>
          <p:cNvPr id="94216" name="Text Box 16"/>
          <p:cNvSpPr txBox="1">
            <a:spLocks noChangeArrowheads="1"/>
          </p:cNvSpPr>
          <p:nvPr/>
        </p:nvSpPr>
        <p:spPr bwMode="auto">
          <a:xfrm>
            <a:off x="1382713" y="4076700"/>
            <a:ext cx="776128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b="1">
                <a:solidFill>
                  <a:srgbClr val="CC3300"/>
                </a:solidFill>
              </a:rPr>
              <a:t>Metody weryfikacji założeń projektowych budynków niskoenergetycznych i pasywnych</a:t>
            </a:r>
          </a:p>
          <a:p>
            <a:pPr algn="ctr"/>
            <a:r>
              <a:rPr lang="pl-PL" b="1">
                <a:solidFill>
                  <a:srgbClr val="5F5F5F"/>
                </a:solidFill>
              </a:rPr>
              <a:t>Część 1 – weryfikacja obliczeniowa</a:t>
            </a:r>
          </a:p>
        </p:txBody>
      </p:sp>
      <p:sp>
        <p:nvSpPr>
          <p:cNvPr id="94217" name="Text Box 15"/>
          <p:cNvSpPr txBox="1">
            <a:spLocks noChangeArrowheads="1"/>
          </p:cNvSpPr>
          <p:nvPr/>
        </p:nvSpPr>
        <p:spPr bwMode="auto">
          <a:xfrm>
            <a:off x="1908175" y="5661025"/>
            <a:ext cx="6629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ctr">
              <a:lnSpc>
                <a:spcPct val="90000"/>
              </a:lnSpc>
              <a:spcBef>
                <a:spcPct val="50000"/>
              </a:spcBef>
            </a:pPr>
            <a:r>
              <a:rPr lang="pl-PL" b="1">
                <a:solidFill>
                  <a:srgbClr val="000099"/>
                </a:solidFill>
              </a:rPr>
              <a:t>dr inż. Paweł Krause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1 – weryfikacja obliczeniowa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588125" y="6488113"/>
            <a:ext cx="1476375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Źródło :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NFOSiGW</a:t>
            </a:r>
            <a:endParaRPr lang="pl-PL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92150"/>
            <a:ext cx="8764587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524625"/>
            <a:ext cx="1008062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1 – weryfikacja obliczeniowa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79388" y="1196975"/>
            <a:ext cx="8713787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u="sng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Metody obliczeniowe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>
                <a:solidFill>
                  <a:schemeClr val="bg2">
                    <a:lumMod val="50000"/>
                  </a:schemeClr>
                </a:solidFill>
                <a:latin typeface="+mn-lt"/>
              </a:rPr>
              <a:t>„Analiza projektowa”</a:t>
            </a:r>
            <a:endParaRPr lang="pl-PL" sz="24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Obliczenia współczynników przenikania ciepła 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Obliczenia liniowych współczynników przenikania ciepła psi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Obliczenia zapotrzebowania na ciepło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1 – weryfikacja obliczeniowa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588125" y="6488113"/>
            <a:ext cx="1746250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Źródło :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www.lbe.org.pl</a:t>
            </a:r>
            <a:endParaRPr lang="pl-PL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  <p:pic>
        <p:nvPicPr>
          <p:cNvPr id="26628" name="Picture 2" descr="logo_pawel_lbe-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913" y="6021388"/>
            <a:ext cx="696912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1612900" y="836613"/>
            <a:ext cx="59896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Analiza dokumentacji projektowej</a:t>
            </a:r>
            <a:endParaRPr lang="pl-PL" sz="3200" b="1" dirty="0">
              <a:solidFill>
                <a:schemeClr val="tx2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26630" name="Obraz 7"/>
          <p:cNvPicPr>
            <a:picLocks noChangeAspect="1" noChangeArrowheads="1"/>
          </p:cNvPicPr>
          <p:nvPr/>
        </p:nvPicPr>
        <p:blipFill>
          <a:blip r:embed="rId4"/>
          <a:srcRect l="2315" t="7941" r="15536" b="4706"/>
          <a:stretch>
            <a:fillRect/>
          </a:stretch>
        </p:blipFill>
        <p:spPr bwMode="auto">
          <a:xfrm>
            <a:off x="827088" y="1484313"/>
            <a:ext cx="7561262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Elipsa 6"/>
          <p:cNvSpPr>
            <a:spLocks noChangeArrowheads="1"/>
          </p:cNvSpPr>
          <p:nvPr/>
        </p:nvSpPr>
        <p:spPr bwMode="auto">
          <a:xfrm>
            <a:off x="6659563" y="2708275"/>
            <a:ext cx="1455737" cy="1570038"/>
          </a:xfrm>
          <a:prstGeom prst="ellipse">
            <a:avLst/>
          </a:prstGeom>
          <a:noFill/>
          <a:ln w="25400">
            <a:solidFill>
              <a:srgbClr val="243F60"/>
            </a:solidFill>
            <a:round/>
            <a:headEnd/>
            <a:tailEnd/>
          </a:ln>
        </p:spPr>
        <p:txBody>
          <a:bodyPr anchor="ctr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6632" name="Elipsa 6"/>
          <p:cNvSpPr>
            <a:spLocks noChangeArrowheads="1"/>
          </p:cNvSpPr>
          <p:nvPr/>
        </p:nvSpPr>
        <p:spPr bwMode="auto">
          <a:xfrm>
            <a:off x="3276600" y="2708275"/>
            <a:ext cx="1455738" cy="1570038"/>
          </a:xfrm>
          <a:prstGeom prst="ellipse">
            <a:avLst/>
          </a:prstGeom>
          <a:noFill/>
          <a:ln w="25400">
            <a:solidFill>
              <a:srgbClr val="243F60"/>
            </a:solidFill>
            <a:round/>
            <a:headEnd/>
            <a:tailEnd/>
          </a:ln>
        </p:spPr>
        <p:txBody>
          <a:bodyPr anchor="ctr"/>
          <a:lstStyle/>
          <a:p>
            <a:endParaRPr lang="pl-PL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1 – weryfikacja obliczeniowa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588125" y="6488113"/>
            <a:ext cx="1746250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Źródło :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www.lbe.org.pl</a:t>
            </a:r>
            <a:endParaRPr lang="pl-PL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  <p:pic>
        <p:nvPicPr>
          <p:cNvPr id="27652" name="Picture 2" descr="logo_pawel_lbe-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913" y="6021388"/>
            <a:ext cx="696912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2700338" y="836613"/>
            <a:ext cx="38147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Analiza dokumentacji projektowej</a:t>
            </a:r>
            <a:endParaRPr lang="pl-PL" sz="2000" b="1" dirty="0">
              <a:solidFill>
                <a:schemeClr val="tx2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1484313"/>
            <a:ext cx="731678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1 – weryfikacja obliczeniowa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588125" y="6488113"/>
            <a:ext cx="1746250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Źródło :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www.lbe.org.pl</a:t>
            </a:r>
            <a:endParaRPr lang="pl-PL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  <p:pic>
        <p:nvPicPr>
          <p:cNvPr id="28676" name="Picture 2" descr="logo_pawel_lbe-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913" y="6021388"/>
            <a:ext cx="696912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2700338" y="836613"/>
            <a:ext cx="38147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Analiza dokumentacji projektowej</a:t>
            </a:r>
            <a:endParaRPr lang="pl-PL" sz="2000" b="1" dirty="0">
              <a:solidFill>
                <a:schemeClr val="tx2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28678" name="Obraz 43"/>
          <p:cNvPicPr>
            <a:picLocks noChangeAspect="1" noChangeArrowheads="1"/>
          </p:cNvPicPr>
          <p:nvPr/>
        </p:nvPicPr>
        <p:blipFill>
          <a:blip r:embed="rId4"/>
          <a:srcRect l="2811" t="7941" r="15536" b="16470"/>
          <a:stretch>
            <a:fillRect/>
          </a:stretch>
        </p:blipFill>
        <p:spPr bwMode="auto">
          <a:xfrm>
            <a:off x="179388" y="1341438"/>
            <a:ext cx="87026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1 – weryfikacja obliczeniowa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588125" y="6488113"/>
            <a:ext cx="1746250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Źródło :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www.lbe.org.pl</a:t>
            </a:r>
            <a:endParaRPr lang="pl-PL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  <p:pic>
        <p:nvPicPr>
          <p:cNvPr id="29700" name="Picture 2" descr="logo_pawel_lbe-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913" y="6021388"/>
            <a:ext cx="696912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2700338" y="836613"/>
            <a:ext cx="38147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Analiza dokumentacji projektowej</a:t>
            </a:r>
            <a:endParaRPr lang="pl-PL" sz="2000" b="1" dirty="0">
              <a:solidFill>
                <a:schemeClr val="tx2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4"/>
          <a:srcRect t="9203" b="8282"/>
          <a:stretch>
            <a:fillRect/>
          </a:stretch>
        </p:blipFill>
        <p:spPr bwMode="auto">
          <a:xfrm>
            <a:off x="611188" y="1700213"/>
            <a:ext cx="75184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1 – weryfikacja obliczeniowa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588125" y="6488113"/>
            <a:ext cx="1746250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Źródło :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www.lbe.org.pl</a:t>
            </a:r>
            <a:endParaRPr lang="pl-PL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  <p:pic>
        <p:nvPicPr>
          <p:cNvPr id="13321" name="Picture 2" descr="logo_pawel_lbe-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6913" y="6021388"/>
            <a:ext cx="696912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2700338" y="836613"/>
            <a:ext cx="38147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Analiza dokumentacji projektowej</a:t>
            </a:r>
            <a:endParaRPr lang="pl-PL" sz="2000" b="1" dirty="0">
              <a:solidFill>
                <a:schemeClr val="tx2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13323" name="Obraz 49"/>
          <p:cNvPicPr>
            <a:picLocks noChangeAspect="1" noChangeArrowheads="1"/>
          </p:cNvPicPr>
          <p:nvPr/>
        </p:nvPicPr>
        <p:blipFill>
          <a:blip r:embed="rId5"/>
          <a:srcRect l="3471" t="8530" r="1488" b="7353"/>
          <a:stretch>
            <a:fillRect/>
          </a:stretch>
        </p:blipFill>
        <p:spPr bwMode="auto">
          <a:xfrm>
            <a:off x="3563938" y="2133600"/>
            <a:ext cx="54768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Elipsa 6"/>
          <p:cNvSpPr>
            <a:spLocks noChangeArrowheads="1"/>
          </p:cNvSpPr>
          <p:nvPr/>
        </p:nvSpPr>
        <p:spPr bwMode="auto">
          <a:xfrm>
            <a:off x="5651500" y="3284538"/>
            <a:ext cx="288925" cy="360362"/>
          </a:xfrm>
          <a:prstGeom prst="ellipse">
            <a:avLst/>
          </a:prstGeom>
          <a:noFill/>
          <a:ln w="25400">
            <a:solidFill>
              <a:srgbClr val="243F60"/>
            </a:solidFill>
            <a:round/>
            <a:headEnd/>
            <a:tailEnd/>
          </a:ln>
        </p:spPr>
        <p:txBody>
          <a:bodyPr anchor="ctr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3325" name="Elipsa 6"/>
          <p:cNvSpPr>
            <a:spLocks noChangeArrowheads="1"/>
          </p:cNvSpPr>
          <p:nvPr/>
        </p:nvSpPr>
        <p:spPr bwMode="auto">
          <a:xfrm>
            <a:off x="5651500" y="4076700"/>
            <a:ext cx="288925" cy="360363"/>
          </a:xfrm>
          <a:prstGeom prst="ellipse">
            <a:avLst/>
          </a:prstGeom>
          <a:noFill/>
          <a:ln w="25400">
            <a:solidFill>
              <a:srgbClr val="243F60"/>
            </a:solidFill>
            <a:round/>
            <a:headEnd/>
            <a:tailEnd/>
          </a:ln>
        </p:spPr>
        <p:txBody>
          <a:bodyPr anchor="ctr"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1332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1341438"/>
            <a:ext cx="414813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7450" y="3644900"/>
            <a:ext cx="2776538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Łącznik prosty ze strzałką 13"/>
          <p:cNvCxnSpPr/>
          <p:nvPr/>
        </p:nvCxnSpPr>
        <p:spPr>
          <a:xfrm flipH="1" flipV="1">
            <a:off x="3563938" y="2852738"/>
            <a:ext cx="2016125" cy="57626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H="1">
            <a:off x="3851275" y="4292600"/>
            <a:ext cx="1800225" cy="50482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5364163" y="3284538"/>
          <a:ext cx="1524000" cy="996950"/>
        </p:xfrm>
        <a:graphic>
          <a:graphicData uri="http://schemas.openxmlformats.org/presentationml/2006/ole">
            <p:oleObj spid="_x0000_s13317" name="Równanie" r:id="rId8" imgW="6602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1 – weryfikacja obliczeniowa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50184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8313" y="981075"/>
            <a:ext cx="4038600" cy="49291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pl-PL" sz="2400" kern="0" dirty="0">
                <a:latin typeface="+mn-lt"/>
              </a:rPr>
              <a:t>Liniowy współczynnik przenikania ciepła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pl-PL" sz="24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pl-PL" sz="24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pl-PL" sz="24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pl-PL" sz="16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pl-PL" sz="16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pl-PL" sz="16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pl-PL" sz="1200" kern="0" dirty="0">
                <a:latin typeface="+mn-lt"/>
              </a:rPr>
              <a:t>Gdzie :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pl-PL" sz="1200" kern="0" dirty="0">
                <a:latin typeface="+mn-lt"/>
              </a:rPr>
              <a:t>	- liniowy współczynnik sprzężenia cieplnego, otrzymany w wyniku dwuwymiarowych obliczeń komponentu oddzielającego dwa rozpatrywane środowiska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pl-PL" sz="1200" kern="0" dirty="0">
                <a:latin typeface="+mn-lt"/>
              </a:rPr>
              <a:t>	-  współczynnik przenikania ciepła jednowymiarowego    </a:t>
            </a:r>
            <a:r>
              <a:rPr lang="pl-PL" sz="1200" kern="0" dirty="0" err="1">
                <a:latin typeface="+mn-lt"/>
              </a:rPr>
              <a:t>j-tego</a:t>
            </a:r>
            <a:r>
              <a:rPr lang="pl-PL" sz="1200" kern="0" dirty="0">
                <a:latin typeface="+mn-lt"/>
              </a:rPr>
              <a:t> komponentu oddzielającego dwa    rozpatrywane środowiska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pl-PL" sz="1200" kern="0" dirty="0">
                <a:latin typeface="+mn-lt"/>
              </a:rPr>
              <a:t>	-  jest długością w ramach modelu dwuwymiarowego, do której ma zastosowanie Uj.</a:t>
            </a:r>
            <a:endParaRPr lang="pl-PL" sz="1200" kern="0" dirty="0">
              <a:latin typeface="+mn-lt"/>
            </a:endParaRP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4435475" y="2465388"/>
          <a:ext cx="3740150" cy="842962"/>
        </p:xfrm>
        <a:graphic>
          <a:graphicData uri="http://schemas.openxmlformats.org/presentationml/2006/ole">
            <p:oleObj spid="_x0000_s50178" name="Równanie" r:id="rId4" imgW="1104840" imgH="253800" progId="Equation.3">
              <p:embed/>
            </p:oleObj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5364163" y="3284538"/>
          <a:ext cx="1524000" cy="996950"/>
        </p:xfrm>
        <a:graphic>
          <a:graphicData uri="http://schemas.openxmlformats.org/presentationml/2006/ole">
            <p:oleObj spid="_x0000_s50179" name="Równanie" r:id="rId5" imgW="660240" imgH="431640" progId="Equation.3">
              <p:embed/>
            </p:oleObj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395288" y="4149725"/>
          <a:ext cx="398462" cy="298450"/>
        </p:xfrm>
        <a:graphic>
          <a:graphicData uri="http://schemas.openxmlformats.org/presentationml/2006/ole">
            <p:oleObj spid="_x0000_s50180" name="Równanie" r:id="rId6" imgW="253800" imgH="190440" progId="Equation.3">
              <p:embed/>
            </p:oleObj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468313" y="4868863"/>
          <a:ext cx="287337" cy="358775"/>
        </p:xfrm>
        <a:graphic>
          <a:graphicData uri="http://schemas.openxmlformats.org/presentationml/2006/ole">
            <p:oleObj spid="_x0000_s50181" name="Równanie" r:id="rId7" imgW="203040" imgH="241200" progId="Equation.3">
              <p:embed/>
            </p:oleObj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539750" y="5445125"/>
          <a:ext cx="209550" cy="360363"/>
        </p:xfrm>
        <a:graphic>
          <a:graphicData uri="http://schemas.openxmlformats.org/presentationml/2006/ole">
            <p:oleObj spid="_x0000_s50182" name="Równanie" r:id="rId8" imgW="139680" imgH="241200" progId="Equation.3">
              <p:embed/>
            </p:oleObj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3708400" y="1052513"/>
            <a:ext cx="522287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Analiza mostków termicznych</a:t>
            </a:r>
            <a:endParaRPr lang="pl-PL" sz="3200" b="1" dirty="0">
              <a:solidFill>
                <a:schemeClr val="tx2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1 – weryfikacja obliczeniowa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56322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  <p:pic>
        <p:nvPicPr>
          <p:cNvPr id="56323" name="Picture 3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1773238"/>
            <a:ext cx="24955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Łącznik prosty 12"/>
          <p:cNvCxnSpPr/>
          <p:nvPr/>
        </p:nvCxnSpPr>
        <p:spPr>
          <a:xfrm flipV="1">
            <a:off x="3132138" y="1341438"/>
            <a:ext cx="3240087" cy="37433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2843213" y="1125538"/>
            <a:ext cx="3384550" cy="41036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827088" y="5516563"/>
            <a:ext cx="72009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Katalog mostków cieplnych</a:t>
            </a:r>
            <a:endParaRPr lang="pl-PL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1 – weryfikacja obliczeniowa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588125" y="6488113"/>
            <a:ext cx="1746250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Źródło :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www.lbe.org.pl</a:t>
            </a:r>
            <a:endParaRPr lang="pl-PL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371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  <p:pic>
        <p:nvPicPr>
          <p:cNvPr id="58372" name="Picture 2" descr="logo_pawel_lbe-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913" y="6021388"/>
            <a:ext cx="696912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692150"/>
            <a:ext cx="2846387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3"/>
          <p:cNvPicPr>
            <a:picLocks noChangeAspect="1" noChangeArrowheads="1"/>
          </p:cNvPicPr>
          <p:nvPr/>
        </p:nvPicPr>
        <p:blipFill>
          <a:blip r:embed="rId5"/>
          <a:srcRect l="4475" r="1752"/>
          <a:stretch>
            <a:fillRect/>
          </a:stretch>
        </p:blipFill>
        <p:spPr bwMode="auto">
          <a:xfrm>
            <a:off x="4643438" y="692150"/>
            <a:ext cx="2846387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3573463"/>
            <a:ext cx="43497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Prostokąt 11"/>
          <p:cNvSpPr>
            <a:spLocks noChangeArrowheads="1"/>
          </p:cNvSpPr>
          <p:nvPr/>
        </p:nvSpPr>
        <p:spPr bwMode="auto">
          <a:xfrm>
            <a:off x="5292725" y="5229225"/>
            <a:ext cx="1689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libri" pitchFamily="34" charset="0"/>
              </a:rPr>
              <a:t>ψ</a:t>
            </a:r>
            <a:r>
              <a:rPr lang="pl-PL" baseline="-25000">
                <a:latin typeface="Calibri" pitchFamily="34" charset="0"/>
              </a:rPr>
              <a:t>e </a:t>
            </a:r>
            <a:r>
              <a:rPr lang="pl-PL">
                <a:latin typeface="Calibri" pitchFamily="34" charset="0"/>
              </a:rPr>
              <a:t>= 0,04 W/mK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zaokrąglony 15"/>
          <p:cNvSpPr/>
          <p:nvPr/>
        </p:nvSpPr>
        <p:spPr>
          <a:xfrm>
            <a:off x="1150938" y="1844675"/>
            <a:ext cx="7143750" cy="1357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srgbClr val="5F5F5F"/>
                </a:solidFill>
                <a:latin typeface="Arial" charset="0"/>
              </a:rPr>
              <a:t>Metody weryfikacji założeń projektowych budynków niskoenergetycznych i pasywnych</a:t>
            </a:r>
            <a:endParaRPr lang="pl-PL" b="1" dirty="0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15362" name="pole tekstowe 8"/>
          <p:cNvSpPr txBox="1">
            <a:spLocks noChangeArrowheads="1"/>
          </p:cNvSpPr>
          <p:nvPr/>
        </p:nvSpPr>
        <p:spPr bwMode="auto">
          <a:xfrm>
            <a:off x="3132138" y="5300663"/>
            <a:ext cx="288131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solidFill>
                  <a:srgbClr val="5F5F5F"/>
                </a:solidFill>
              </a:rPr>
              <a:t>Dr inż. Paweł Krause</a:t>
            </a:r>
          </a:p>
          <a:p>
            <a:endParaRPr lang="pl-PL" sz="1600" i="1">
              <a:solidFill>
                <a:srgbClr val="333333"/>
              </a:solidFill>
              <a:cs typeface="Arial" charset="0"/>
            </a:endParaRPr>
          </a:p>
        </p:txBody>
      </p:sp>
      <p:sp>
        <p:nvSpPr>
          <p:cNvPr id="15363" name="pole tekstowe 10"/>
          <p:cNvSpPr txBox="1">
            <a:spLocks noChangeArrowheads="1"/>
          </p:cNvSpPr>
          <p:nvPr/>
        </p:nvSpPr>
        <p:spPr bwMode="auto">
          <a:xfrm>
            <a:off x="2143125" y="6500813"/>
            <a:ext cx="522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>
                <a:solidFill>
                  <a:srgbClr val="5F5F5F"/>
                </a:solidFill>
                <a:cs typeface="Arial" charset="0"/>
              </a:rPr>
              <a:t>Katowice, wrzesień 2013r.</a:t>
            </a:r>
          </a:p>
        </p:txBody>
      </p:sp>
      <p:sp>
        <p:nvSpPr>
          <p:cNvPr id="2" name="Prostokąt zaokrąglony 15"/>
          <p:cNvSpPr/>
          <p:nvPr/>
        </p:nvSpPr>
        <p:spPr>
          <a:xfrm>
            <a:off x="2484438" y="2924175"/>
            <a:ext cx="4679950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srgbClr val="5F5F5F"/>
                </a:solidFill>
                <a:latin typeface="Arial" charset="0"/>
              </a:rPr>
              <a:t>Część 1 – weryfikacja obliczeniowa</a:t>
            </a:r>
            <a:endParaRPr lang="pl-PL" b="1" dirty="0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258888" y="0"/>
            <a:ext cx="7058025" cy="908050"/>
          </a:xfrm>
          <a:prstGeom prst="rect">
            <a:avLst/>
          </a:prstGeom>
          <a:solidFill>
            <a:schemeClr val="bg1">
              <a:alpha val="16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latin typeface="+mn-lt"/>
              </a:rPr>
              <a:t>MODUŁ 12: Budownictwo pasywne </a:t>
            </a:r>
            <a:endParaRPr lang="pl-PL" sz="2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1 – weryfikacja obliczeniowa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588125" y="6488113"/>
            <a:ext cx="1746250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Źródło :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www.lbe.org.pl</a:t>
            </a:r>
            <a:endParaRPr lang="pl-PL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  <p:pic>
        <p:nvPicPr>
          <p:cNvPr id="53252" name="Picture 2" descr="logo_pawel_lbe-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913" y="6021388"/>
            <a:ext cx="696912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1052513"/>
            <a:ext cx="53308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1 – weryfikacja obliczeniowa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588125" y="6488113"/>
            <a:ext cx="1746250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Źródło :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www.lbe.org.pl</a:t>
            </a:r>
            <a:endParaRPr lang="pl-PL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275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  <p:pic>
        <p:nvPicPr>
          <p:cNvPr id="54276" name="Picture 2" descr="logo_pawel_lbe-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913" y="6021388"/>
            <a:ext cx="696912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Obraz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836613"/>
            <a:ext cx="45608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81375" y="3213100"/>
            <a:ext cx="57626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5867400" y="1773238"/>
            <a:ext cx="20177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U = 0,328 </a:t>
            </a:r>
            <a:r>
              <a:rPr lang="pl-PL" sz="20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W/m</a:t>
            </a:r>
            <a:r>
              <a:rPr lang="pl-PL" sz="2000" b="1" baseline="30000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2</a:t>
            </a:r>
            <a:r>
              <a:rPr lang="pl-PL" sz="20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sym typeface="Symbol"/>
              </a:rPr>
              <a:t> = 0,86</a:t>
            </a:r>
            <a:endParaRPr lang="pl-PL" sz="2000" b="1" dirty="0">
              <a:solidFill>
                <a:schemeClr val="tx2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1 – weryfikacja obliczeniowa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51204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1116013" y="1700213"/>
          <a:ext cx="7437437" cy="4467225"/>
        </p:xfrm>
        <a:graphic>
          <a:graphicData uri="http://schemas.openxmlformats.org/presentationml/2006/ole">
            <p:oleObj spid="_x0000_s51202" name="Obraz - mapa bitowa" r:id="rId4" imgW="7438095" imgH="4466667" progId="PBrush">
              <p:embed/>
            </p:oleObj>
          </a:graphicData>
        </a:graphic>
      </p:graphicFrame>
      <p:sp>
        <p:nvSpPr>
          <p:cNvPr id="51205" name="Text Box 8"/>
          <p:cNvSpPr txBox="1">
            <a:spLocks noChangeArrowheads="1"/>
          </p:cNvSpPr>
          <p:nvPr/>
        </p:nvSpPr>
        <p:spPr bwMode="auto">
          <a:xfrm>
            <a:off x="1403350" y="1052513"/>
            <a:ext cx="5638800" cy="1201737"/>
          </a:xfrm>
          <a:prstGeom prst="rect">
            <a:avLst/>
          </a:prstGeom>
          <a:solidFill>
            <a:srgbClr val="C0C0C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pl-PL" b="1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l-PL" b="1">
                <a:latin typeface="Calibri" pitchFamily="34" charset="0"/>
              </a:rPr>
              <a:t>Optymalizacja – attyka I</a:t>
            </a:r>
          </a:p>
          <a:p>
            <a:pPr algn="ctr">
              <a:spcBef>
                <a:spcPct val="50000"/>
              </a:spcBef>
            </a:pPr>
            <a:endParaRPr lang="pl-PL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1 – weryfikacja obliczeniowa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52228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900113" y="1844675"/>
          <a:ext cx="7646987" cy="4429125"/>
        </p:xfrm>
        <a:graphic>
          <a:graphicData uri="http://schemas.openxmlformats.org/presentationml/2006/ole">
            <p:oleObj spid="_x0000_s52226" name="Obraz - mapa bitowa" r:id="rId4" imgW="7647619" imgH="4428571" progId="PBrush">
              <p:embed/>
            </p:oleObj>
          </a:graphicData>
        </a:graphic>
      </p:graphicFrame>
      <p:sp>
        <p:nvSpPr>
          <p:cNvPr id="52229" name="Text Box 7"/>
          <p:cNvSpPr txBox="1">
            <a:spLocks noChangeArrowheads="1"/>
          </p:cNvSpPr>
          <p:nvPr/>
        </p:nvSpPr>
        <p:spPr bwMode="auto">
          <a:xfrm>
            <a:off x="1141413" y="1163638"/>
            <a:ext cx="5638800" cy="1201737"/>
          </a:xfrm>
          <a:prstGeom prst="rect">
            <a:avLst/>
          </a:prstGeom>
          <a:solidFill>
            <a:srgbClr val="C0C0C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pl-PL" b="1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l-PL" b="1">
                <a:latin typeface="Calibri" pitchFamily="34" charset="0"/>
              </a:rPr>
              <a:t>Optymalizacja – attyka II</a:t>
            </a:r>
          </a:p>
          <a:p>
            <a:pPr algn="ctr">
              <a:spcBef>
                <a:spcPct val="50000"/>
              </a:spcBef>
            </a:pPr>
            <a:endParaRPr lang="pl-PL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1 – weryfikacja obliczeniowa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588125" y="6488113"/>
            <a:ext cx="1673225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Źródło :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STEKRA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s.c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pl-PL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43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238500" y="836613"/>
            <a:ext cx="27384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Symulacje energetyczne</a:t>
            </a:r>
            <a:endParaRPr lang="pl-PL" sz="2000" b="1" dirty="0">
              <a:solidFill>
                <a:schemeClr val="tx2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61445" name="Picture 3"/>
          <p:cNvPicPr>
            <a:picLocks noChangeAspect="1" noChangeArrowheads="1"/>
          </p:cNvPicPr>
          <p:nvPr/>
        </p:nvPicPr>
        <p:blipFill>
          <a:blip r:embed="rId3"/>
          <a:srcRect l="4681" t="11761" r="24580" b="24361"/>
          <a:stretch>
            <a:fillRect/>
          </a:stretch>
        </p:blipFill>
        <p:spPr bwMode="auto">
          <a:xfrm>
            <a:off x="971550" y="1484313"/>
            <a:ext cx="6581775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1 – weryfikacja obliczeniowa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588125" y="6488113"/>
            <a:ext cx="1673225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Źródło :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STEKRA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s.c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pl-PL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396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  <p:sp>
        <p:nvSpPr>
          <p:cNvPr id="59397" name="Rectangle 2"/>
          <p:cNvSpPr>
            <a:spLocks noChangeArrowheads="1"/>
          </p:cNvSpPr>
          <p:nvPr/>
        </p:nvSpPr>
        <p:spPr bwMode="auto">
          <a:xfrm>
            <a:off x="539750" y="1844675"/>
            <a:ext cx="81359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-457200" algn="l"/>
              </a:tabLst>
            </a:pPr>
            <a:r>
              <a:rPr lang="pl-PL" sz="2000">
                <a:cs typeface="Times New Roman" pitchFamily="18" charset="0"/>
              </a:rPr>
              <a:t>Wartości współczynników przenikania ciepła U i liniowych współczynników przenikania ciepła mostków termicznych ψ, wykorzystano w obliczeniach współczynnika strat ciepła H</a:t>
            </a:r>
            <a:r>
              <a:rPr lang="pl-PL" sz="1200">
                <a:cs typeface="Times New Roman" pitchFamily="18" charset="0"/>
              </a:rPr>
              <a:t>tr</a:t>
            </a:r>
            <a:r>
              <a:rPr lang="pl-PL" sz="2000">
                <a:cs typeface="Times New Roman" pitchFamily="18" charset="0"/>
              </a:rPr>
              <a:t> zgodnie z formułą:</a:t>
            </a:r>
            <a:endParaRPr lang="pl-PL" sz="2000">
              <a:cs typeface="Arial" charset="0"/>
            </a:endParaRPr>
          </a:p>
        </p:txBody>
      </p:sp>
      <p:graphicFrame>
        <p:nvGraphicFramePr>
          <p:cNvPr id="59393" name="Object 1"/>
          <p:cNvGraphicFramePr>
            <a:graphicFrameLocks noChangeAspect="1"/>
          </p:cNvGraphicFramePr>
          <p:nvPr/>
        </p:nvGraphicFramePr>
        <p:xfrm>
          <a:off x="611188" y="3716338"/>
          <a:ext cx="8237537" cy="1008062"/>
        </p:xfrm>
        <a:graphic>
          <a:graphicData uri="http://schemas.openxmlformats.org/presentationml/2006/ole">
            <p:oleObj spid="_x0000_s59393" name="Równanie" r:id="rId4" imgW="2183452" imgH="266584" progId="Equation.3">
              <p:embed/>
            </p:oleObj>
          </a:graphicData>
        </a:graphic>
      </p:graphicFrame>
      <p:sp>
        <p:nvSpPr>
          <p:cNvPr id="59398" name="Rectangle 7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 sz="12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pl-PL" sz="1200">
                <a:ea typeface="Times New Roman" pitchFamily="18" charset="0"/>
                <a:cs typeface="Arial" charset="0"/>
              </a:rPr>
              <a:t> </a:t>
            </a:r>
            <a:r>
              <a:rPr lang="pl-PL" sz="600">
                <a:ea typeface="Times New Roman" pitchFamily="18" charset="0"/>
                <a:cs typeface="Arial" charset="0"/>
              </a:rPr>
              <a:t> </a:t>
            </a:r>
            <a:endParaRPr lang="pl-PL">
              <a:ea typeface="Times New Roman" pitchFamily="18" charset="0"/>
              <a:cs typeface="Arial" charset="0"/>
            </a:endParaRPr>
          </a:p>
        </p:txBody>
      </p:sp>
      <p:sp>
        <p:nvSpPr>
          <p:cNvPr id="5939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2741613" y="836613"/>
            <a:ext cx="37322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Analiza obliczeniowa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1 – weryfikacja obliczeniowa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62478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  <p:sp>
        <p:nvSpPr>
          <p:cNvPr id="62479" name="Rectangle 7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 sz="12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pl-PL" sz="1200">
                <a:ea typeface="Times New Roman" pitchFamily="18" charset="0"/>
                <a:cs typeface="Arial" charset="0"/>
              </a:rPr>
              <a:t> </a:t>
            </a:r>
            <a:r>
              <a:rPr lang="pl-PL" sz="600">
                <a:ea typeface="Times New Roman" pitchFamily="18" charset="0"/>
                <a:cs typeface="Arial" charset="0"/>
              </a:rPr>
              <a:t> </a:t>
            </a:r>
            <a:endParaRPr lang="pl-PL">
              <a:ea typeface="Times New Roman" pitchFamily="18" charset="0"/>
              <a:cs typeface="Arial" charset="0"/>
            </a:endParaRPr>
          </a:p>
        </p:txBody>
      </p:sp>
      <p:sp>
        <p:nvSpPr>
          <p:cNvPr id="6248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4211638" y="4221163"/>
          <a:ext cx="2981325" cy="1655762"/>
        </p:xfrm>
        <a:graphic>
          <a:graphicData uri="http://schemas.openxmlformats.org/presentationml/2006/ole">
            <p:oleObj spid="_x0000_s62467" name="Równanie" r:id="rId4" imgW="838200" imgH="469900" progId="Equation.3">
              <p:embed/>
            </p:oleObj>
          </a:graphicData>
        </a:graphic>
      </p:graphicFrame>
      <p:sp>
        <p:nvSpPr>
          <p:cNvPr id="62481" name="Rectangle 10"/>
          <p:cNvSpPr>
            <a:spLocks noChangeArrowheads="1"/>
          </p:cNvSpPr>
          <p:nvPr/>
        </p:nvSpPr>
        <p:spPr bwMode="auto">
          <a:xfrm>
            <a:off x="539750" y="2162175"/>
            <a:ext cx="7848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-457200" algn="l"/>
              </a:tabLst>
            </a:pPr>
            <a:r>
              <a:rPr lang="pl-PL" sz="2000">
                <a:cs typeface="Times New Roman" pitchFamily="18" charset="0"/>
              </a:rPr>
              <a:t>Odnosząc zapotrzebowanie na energię końcową do powierzchni o regulowanej temperaturze w budynku, uzyskano wartość wskaźnika Eu</a:t>
            </a:r>
            <a:r>
              <a:rPr lang="pl-PL" sz="2000" baseline="-30000">
                <a:cs typeface="Times New Roman" pitchFamily="18" charset="0"/>
              </a:rPr>
              <a:t>CO</a:t>
            </a:r>
            <a:r>
              <a:rPr lang="pl-PL" sz="2000">
                <a:cs typeface="Times New Roman" pitchFamily="18" charset="0"/>
              </a:rPr>
              <a:t> – jednostkowe zapotrzebowanie na energię końcową na potrzeby ogrzewania i wentylacji w budynku.</a:t>
            </a:r>
            <a:endParaRPr lang="pl-PL" sz="2000">
              <a:cs typeface="Arial" charset="0"/>
            </a:endParaRPr>
          </a:p>
        </p:txBody>
      </p:sp>
      <p:sp>
        <p:nvSpPr>
          <p:cNvPr id="6248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1116013" y="5949950"/>
          <a:ext cx="1200150" cy="647700"/>
        </p:xfrm>
        <a:graphic>
          <a:graphicData uri="http://schemas.openxmlformats.org/presentationml/2006/ole">
            <p:oleObj spid="_x0000_s62468" name="Równanie" r:id="rId5" imgW="850900" imgH="457200" progId="Equation.3">
              <p:embed/>
            </p:oleObj>
          </a:graphicData>
        </a:graphic>
      </p:graphicFrame>
      <p:sp>
        <p:nvSpPr>
          <p:cNvPr id="624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611188" y="5373688"/>
          <a:ext cx="2333625" cy="323850"/>
        </p:xfrm>
        <a:graphic>
          <a:graphicData uri="http://schemas.openxmlformats.org/presentationml/2006/ole">
            <p:oleObj spid="_x0000_s62470" name="Równanie" r:id="rId6" imgW="1714500" imgH="241300" progId="Equation.3">
              <p:embed/>
            </p:oleObj>
          </a:graphicData>
        </a:graphic>
      </p:graphicFrame>
      <p:sp>
        <p:nvSpPr>
          <p:cNvPr id="6248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graphicFrame>
        <p:nvGraphicFramePr>
          <p:cNvPr id="62472" name="Object 8"/>
          <p:cNvGraphicFramePr>
            <a:graphicFrameLocks noChangeAspect="1"/>
          </p:cNvGraphicFramePr>
          <p:nvPr/>
        </p:nvGraphicFramePr>
        <p:xfrm>
          <a:off x="971550" y="4724400"/>
          <a:ext cx="1533525" cy="342900"/>
        </p:xfrm>
        <a:graphic>
          <a:graphicData uri="http://schemas.openxmlformats.org/presentationml/2006/ole">
            <p:oleObj spid="_x0000_s62472" name="Równanie" r:id="rId7" imgW="1193282" imgH="266584" progId="Equation.3">
              <p:embed/>
            </p:oleObj>
          </a:graphicData>
        </a:graphic>
      </p:graphicFrame>
      <p:sp>
        <p:nvSpPr>
          <p:cNvPr id="6248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graphicFrame>
        <p:nvGraphicFramePr>
          <p:cNvPr id="62474" name="Object 10"/>
          <p:cNvGraphicFramePr>
            <a:graphicFrameLocks noChangeAspect="1"/>
          </p:cNvGraphicFramePr>
          <p:nvPr/>
        </p:nvGraphicFramePr>
        <p:xfrm>
          <a:off x="684213" y="3644900"/>
          <a:ext cx="2409825" cy="333375"/>
        </p:xfrm>
        <a:graphic>
          <a:graphicData uri="http://schemas.openxmlformats.org/presentationml/2006/ole">
            <p:oleObj spid="_x0000_s62474" name="Równanie" r:id="rId8" imgW="1866090" imgH="253890" progId="Equation.3">
              <p:embed/>
            </p:oleObj>
          </a:graphicData>
        </a:graphic>
      </p:graphicFrame>
      <p:sp>
        <p:nvSpPr>
          <p:cNvPr id="6248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graphicFrame>
        <p:nvGraphicFramePr>
          <p:cNvPr id="62476" name="Object 12"/>
          <p:cNvGraphicFramePr>
            <a:graphicFrameLocks noChangeAspect="1"/>
          </p:cNvGraphicFramePr>
          <p:nvPr/>
        </p:nvGraphicFramePr>
        <p:xfrm>
          <a:off x="971550" y="4221163"/>
          <a:ext cx="1400175" cy="333375"/>
        </p:xfrm>
        <a:graphic>
          <a:graphicData uri="http://schemas.openxmlformats.org/presentationml/2006/ole">
            <p:oleObj spid="_x0000_s62476" name="Równanie" r:id="rId9" imgW="1002865" imgH="241195" progId="Equation.3">
              <p:embed/>
            </p:oleObj>
          </a:graphicData>
        </a:graphic>
      </p:graphicFrame>
      <p:sp>
        <p:nvSpPr>
          <p:cNvPr id="22" name="pole tekstowe 21"/>
          <p:cNvSpPr txBox="1"/>
          <p:nvPr/>
        </p:nvSpPr>
        <p:spPr>
          <a:xfrm>
            <a:off x="2719388" y="836613"/>
            <a:ext cx="3776662" cy="8620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Analiza obliczeniowa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Obliczenia zapotrzebowania na ciepło</a:t>
            </a:r>
            <a:endParaRPr lang="pl-PL" b="1" dirty="0">
              <a:solidFill>
                <a:schemeClr val="tx2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1 – weryfikacja obliczeniowa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63490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  <p:pic>
        <p:nvPicPr>
          <p:cNvPr id="63491" name="Picture 4"/>
          <p:cNvPicPr>
            <a:picLocks noChangeAspect="1" noChangeArrowheads="1"/>
          </p:cNvPicPr>
          <p:nvPr/>
        </p:nvPicPr>
        <p:blipFill>
          <a:blip r:embed="rId3"/>
          <a:srcRect t="9572"/>
          <a:stretch>
            <a:fillRect/>
          </a:stretch>
        </p:blipFill>
        <p:spPr bwMode="auto">
          <a:xfrm>
            <a:off x="539750" y="2133600"/>
            <a:ext cx="5256213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492" name="Group 13"/>
          <p:cNvGrpSpPr>
            <a:grpSpLocks/>
          </p:cNvGrpSpPr>
          <p:nvPr/>
        </p:nvGrpSpPr>
        <p:grpSpPr bwMode="auto">
          <a:xfrm>
            <a:off x="6227763" y="2708275"/>
            <a:ext cx="2532062" cy="1828800"/>
            <a:chOff x="3925" y="2976"/>
            <a:chExt cx="1595" cy="1152"/>
          </a:xfrm>
        </p:grpSpPr>
        <p:pic>
          <p:nvPicPr>
            <p:cNvPr id="63494" name="Picture 14" descr="Hörbranz AW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69" r="37500" b="11298"/>
            <a:stretch>
              <a:fillRect/>
            </a:stretch>
          </p:blipFill>
          <p:spPr bwMode="auto">
            <a:xfrm>
              <a:off x="3925" y="2976"/>
              <a:ext cx="873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3495" name="Group 15"/>
            <p:cNvGrpSpPr>
              <a:grpSpLocks/>
            </p:cNvGrpSpPr>
            <p:nvPr/>
          </p:nvGrpSpPr>
          <p:grpSpPr bwMode="auto">
            <a:xfrm>
              <a:off x="4764" y="2976"/>
              <a:ext cx="756" cy="1152"/>
              <a:chOff x="924" y="2976"/>
              <a:chExt cx="756" cy="1152"/>
            </a:xfrm>
          </p:grpSpPr>
          <p:pic>
            <p:nvPicPr>
              <p:cNvPr id="63496" name="Picture 16" descr="Hörbranz AW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62187" t="5069" b="11298"/>
              <a:stretch>
                <a:fillRect/>
              </a:stretch>
            </p:blipFill>
            <p:spPr bwMode="auto">
              <a:xfrm>
                <a:off x="1152" y="2976"/>
                <a:ext cx="528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497" name="Picture 17" descr="Hörbranz AW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63620" t="5069" r="13464" b="11298"/>
              <a:stretch>
                <a:fillRect/>
              </a:stretch>
            </p:blipFill>
            <p:spPr bwMode="auto">
              <a:xfrm>
                <a:off x="924" y="2976"/>
                <a:ext cx="320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pole tekstowe 9"/>
          <p:cNvSpPr txBox="1"/>
          <p:nvPr/>
        </p:nvSpPr>
        <p:spPr>
          <a:xfrm>
            <a:off x="2741613" y="836613"/>
            <a:ext cx="3732212" cy="8620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Analiza obliczeniowa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Przegrody pełne i przeszklone</a:t>
            </a:r>
            <a:endParaRPr lang="pl-PL" b="1" dirty="0">
              <a:solidFill>
                <a:schemeClr val="tx2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755650" y="692150"/>
            <a:ext cx="952500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Poza wymaganiami z zakresu ochrony cieplnej  budynki pasywne  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i Niskoenergetyczne (np. NF 15 , NF 40) powinny spełniać szereg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innych szczegółowych wymagań w tym :   </a:t>
            </a:r>
            <a:endParaRPr lang="pl-PL" sz="2000" b="1" dirty="0">
              <a:solidFill>
                <a:schemeClr val="tx2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827088" y="1773238"/>
            <a:ext cx="624681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i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Wymagania </a:t>
            </a:r>
            <a:r>
              <a:rPr lang="pl-PL" b="1" i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dla układów wentylacji mechanicznej nawiewno-wywiewnej z odzyskiem </a:t>
            </a:r>
            <a:r>
              <a:rPr lang="pl-PL" b="1" i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ciepła</a:t>
            </a:r>
            <a:endParaRPr lang="pl-PL" dirty="0">
              <a:solidFill>
                <a:schemeClr val="tx2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900113" y="2492375"/>
            <a:ext cx="58134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i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Wymagania </a:t>
            </a:r>
            <a:r>
              <a:rPr lang="pl-PL" b="1" i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dla układów i instalacji </a:t>
            </a:r>
            <a:r>
              <a:rPr lang="pl-PL" b="1" i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ogrzewania</a:t>
            </a:r>
            <a:endParaRPr lang="pl-PL" dirty="0"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827088" y="2997200"/>
            <a:ext cx="7416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i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Wymagania dla układów i instalacji do przygotowania ciepłej wody użytkowej 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827088" y="3789363"/>
            <a:ext cx="74168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i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Wymagania dla układów i </a:t>
            </a:r>
            <a:r>
              <a:rPr lang="pl-PL" b="1" i="1" dirty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instalacji oświetlenia</a:t>
            </a:r>
            <a:endParaRPr lang="pl-PL" b="1" i="1" dirty="0">
              <a:solidFill>
                <a:schemeClr val="tx2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64518" name="Picture 2" descr="S:\SEMESTER 01\STB\advanced tall buildings studio project\PROPOSAL\FINAL-suruchi\ANKUR SURUCHI &amp; CHUYU (CAS)\FINAL IMAGES AND DWGS\PASSIVE HOUSE DETAILS AND DRWGS\HE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437063"/>
            <a:ext cx="3455987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3" descr="S:\SEMESTER 01\STB\advanced tall buildings studio project\PROPOSAL\FINAL-suruchi\ANKUR SURUCHI &amp; CHUYU (CAS)\FINAL IMAGES AND DWGS\PASSIVE HOUSE DETAILS AND DRWGS\mvhr syste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4508500"/>
            <a:ext cx="3635375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0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1 – weryfikacja obliczeniowa</a:t>
            </a:r>
            <a:endParaRPr lang="pl-PL" sz="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979712" y="3068960"/>
            <a:ext cx="54472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Dziękuję za uwagę</a:t>
            </a:r>
            <a:endParaRPr lang="pl-PL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1 – weryfikacja obliczeniowa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16386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  <p:sp>
        <p:nvSpPr>
          <p:cNvPr id="16387" name="Prostokąt 5"/>
          <p:cNvSpPr>
            <a:spLocks noChangeArrowheads="1"/>
          </p:cNvSpPr>
          <p:nvPr/>
        </p:nvSpPr>
        <p:spPr bwMode="auto">
          <a:xfrm>
            <a:off x="755650" y="1484313"/>
            <a:ext cx="75612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b="1">
                <a:latin typeface="Calibri" pitchFamily="34" charset="0"/>
              </a:rPr>
              <a:t>Dom pasywny </a:t>
            </a:r>
            <a:r>
              <a:rPr lang="pl-PL">
                <a:latin typeface="Calibri" pitchFamily="34" charset="0"/>
              </a:rPr>
              <a:t>to budynek, który dla zapewnienia komfortu cieplnego mieszkańców nie zużywa więcej niż 15 kWh energii do ogrzewania na 1m</a:t>
            </a:r>
            <a:r>
              <a:rPr lang="pl-PL" baseline="30000">
                <a:latin typeface="Calibri" pitchFamily="34" charset="0"/>
              </a:rPr>
              <a:t>2</a:t>
            </a:r>
            <a:r>
              <a:rPr lang="pl-PL">
                <a:latin typeface="Calibri" pitchFamily="34" charset="0"/>
              </a:rPr>
              <a:t> powierzchni użytkowej. Wielkość energii pierwotnej (łącznie z energią elektryczną itp.) nie może przekraczać 120 kWh/m</a:t>
            </a:r>
            <a:r>
              <a:rPr lang="pl-PL" baseline="30000">
                <a:latin typeface="Calibri" pitchFamily="34" charset="0"/>
              </a:rPr>
              <a:t>2</a:t>
            </a:r>
            <a:r>
              <a:rPr lang="pl-PL">
                <a:latin typeface="Calibri" pitchFamily="34" charset="0"/>
              </a:rPr>
              <a:t>a. 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627313" y="3357563"/>
          <a:ext cx="3487737" cy="1960562"/>
        </p:xfrm>
        <a:graphic>
          <a:graphicData uri="http://schemas.openxmlformats.org/drawingml/2006/table">
            <a:tbl>
              <a:tblPr/>
              <a:tblGrid>
                <a:gridCol w="1751012"/>
                <a:gridCol w="173672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Rodzaj konstrukcji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381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max. wartośc U 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dla bud. Pasywnego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[W/(m</a:t>
                      </a:r>
                      <a:r>
                        <a:rPr kumimoji="0" lang="pl-PL" sz="11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K)]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381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podłoga na gruncie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381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0,12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381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strop </a:t>
                      </a: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nad piwnicą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381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0,12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381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ściana zewnętrzna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381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0,15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381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okna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381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0,80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381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drzwi zewnętrzne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381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0,80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381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dach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381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0,10</a:t>
                      </a:r>
                      <a:endParaRPr kumimoji="0" 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381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Prostokąt 8"/>
          <p:cNvSpPr/>
          <p:nvPr/>
        </p:nvSpPr>
        <p:spPr>
          <a:xfrm>
            <a:off x="827088" y="981075"/>
            <a:ext cx="72009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Passivhaus</a:t>
            </a:r>
            <a:r>
              <a:rPr lang="pl-PL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2400" b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Institut</a:t>
            </a:r>
            <a:endParaRPr lang="pl-PL" sz="24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05_Grafik_Querschnit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990600"/>
            <a:ext cx="38862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2" name="Picture 6" descr="KS-Grund-Wa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038600"/>
            <a:ext cx="361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3" name="Picture 7" descr="BodenplatteHundh"/>
          <p:cNvPicPr>
            <a:picLocks noChangeAspect="1" noChangeArrowheads="1"/>
          </p:cNvPicPr>
          <p:nvPr/>
        </p:nvPicPr>
        <p:blipFill>
          <a:blip r:embed="rId5">
            <a:lum bright="6000" contrast="30000"/>
          </a:blip>
          <a:srcRect/>
          <a:stretch>
            <a:fillRect/>
          </a:stretch>
        </p:blipFill>
        <p:spPr bwMode="auto">
          <a:xfrm>
            <a:off x="7010400" y="4852988"/>
            <a:ext cx="2133600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4" name="Picture 8" descr="WDVSgritbach"/>
          <p:cNvPicPr>
            <a:picLocks noChangeAspect="1" noChangeArrowheads="1"/>
          </p:cNvPicPr>
          <p:nvPr/>
        </p:nvPicPr>
        <p:blipFill>
          <a:blip r:embed="rId6">
            <a:lum bright="12000" contrast="-6000"/>
          </a:blip>
          <a:srcRect/>
          <a:stretch>
            <a:fillRect/>
          </a:stretch>
        </p:blipFill>
        <p:spPr bwMode="auto">
          <a:xfrm>
            <a:off x="7010400" y="2743200"/>
            <a:ext cx="213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5" name="Picture 9" descr="TJIdach"/>
          <p:cNvPicPr>
            <a:picLocks noChangeAspect="1" noChangeArrowheads="1"/>
          </p:cNvPicPr>
          <p:nvPr/>
        </p:nvPicPr>
        <p:blipFill>
          <a:blip r:embed="rId7">
            <a:lum bright="18000" contrast="30000"/>
          </a:blip>
          <a:srcRect/>
          <a:stretch>
            <a:fillRect/>
          </a:stretch>
        </p:blipFill>
        <p:spPr bwMode="auto">
          <a:xfrm>
            <a:off x="7010400" y="685800"/>
            <a:ext cx="21336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6" name="Picture 10" descr="BlowerDoorPH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52663" y="4881563"/>
            <a:ext cx="20574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7" name="Picture 11" descr="Schnitt Fenster Rehau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876800"/>
            <a:ext cx="213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8" name="Picture 12" descr="Lüftungsgerät inne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743200"/>
            <a:ext cx="21336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9" name="Picture 13" descr="SolarVertikalBÜ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685800"/>
            <a:ext cx="212407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50" name="Picture 14" descr="IF-ThermHaustü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24400" y="4876800"/>
            <a:ext cx="213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7045325" y="5761038"/>
            <a:ext cx="2098675" cy="1108075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200" b="1">
                <a:solidFill>
                  <a:schemeClr val="bg1"/>
                </a:solidFill>
                <a:latin typeface="Times New Roman" pitchFamily="18" charset="0"/>
              </a:rPr>
              <a:t>Grunt</a:t>
            </a:r>
            <a:endParaRPr lang="de-DE" sz="2200" b="1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de-DE" sz="2200" b="1">
                <a:solidFill>
                  <a:schemeClr val="bg1"/>
                </a:solidFill>
                <a:latin typeface="Times New Roman" pitchFamily="18" charset="0"/>
              </a:rPr>
              <a:t>20 – 30 cm</a:t>
            </a:r>
          </a:p>
          <a:p>
            <a:r>
              <a:rPr lang="de-DE" sz="2200" b="1">
                <a:solidFill>
                  <a:schemeClr val="bg1"/>
                </a:solidFill>
                <a:latin typeface="Times New Roman" pitchFamily="18" charset="0"/>
              </a:rPr>
              <a:t>U </a:t>
            </a:r>
            <a:r>
              <a:rPr lang="de-DE" sz="2200" b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 0,1</a:t>
            </a:r>
            <a:r>
              <a:rPr lang="pl-PL" sz="2200" b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de-DE" sz="2200" b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de-DE" b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W/m²K</a:t>
            </a:r>
            <a:endParaRPr lang="de-DE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7010400" y="2743200"/>
            <a:ext cx="2133600" cy="1096963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200" b="1">
                <a:solidFill>
                  <a:schemeClr val="bg1"/>
                </a:solidFill>
                <a:latin typeface="Times New Roman" pitchFamily="18" charset="0"/>
              </a:rPr>
              <a:t>Ściana</a:t>
            </a:r>
            <a:endParaRPr lang="de-DE" sz="2200" b="1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de-DE" sz="2200" b="1">
                <a:solidFill>
                  <a:schemeClr val="bg1"/>
                </a:solidFill>
                <a:latin typeface="Times New Roman" pitchFamily="18" charset="0"/>
              </a:rPr>
              <a:t>25 – 35 cm</a:t>
            </a:r>
          </a:p>
          <a:p>
            <a:r>
              <a:rPr lang="de-DE" sz="2200" b="1">
                <a:solidFill>
                  <a:schemeClr val="bg1"/>
                </a:solidFill>
                <a:latin typeface="Times New Roman" pitchFamily="18" charset="0"/>
              </a:rPr>
              <a:t>U </a:t>
            </a:r>
            <a:r>
              <a:rPr lang="de-DE" sz="2200" b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 0,15 </a:t>
            </a:r>
            <a:r>
              <a:rPr lang="de-DE" b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W/m²K</a:t>
            </a:r>
            <a:endParaRPr lang="de-DE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1153" name="Text Box 17"/>
          <p:cNvSpPr txBox="1">
            <a:spLocks noChangeArrowheads="1"/>
          </p:cNvSpPr>
          <p:nvPr/>
        </p:nvSpPr>
        <p:spPr bwMode="auto">
          <a:xfrm>
            <a:off x="7010400" y="1524000"/>
            <a:ext cx="2133600" cy="1108075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200" b="1">
                <a:solidFill>
                  <a:schemeClr val="bg1"/>
                </a:solidFill>
                <a:latin typeface="Times New Roman" pitchFamily="18" charset="0"/>
              </a:rPr>
              <a:t>Dach</a:t>
            </a:r>
          </a:p>
          <a:p>
            <a:r>
              <a:rPr lang="pl-PL" sz="2200" b="1">
                <a:solidFill>
                  <a:schemeClr val="bg1"/>
                </a:solidFill>
                <a:latin typeface="Times New Roman" pitchFamily="18" charset="0"/>
              </a:rPr>
              <a:t>30</a:t>
            </a:r>
            <a:r>
              <a:rPr lang="de-DE" sz="2200" b="1">
                <a:solidFill>
                  <a:schemeClr val="bg1"/>
                </a:solidFill>
                <a:latin typeface="Times New Roman" pitchFamily="18" charset="0"/>
              </a:rPr>
              <a:t>– 40 cm</a:t>
            </a:r>
          </a:p>
          <a:p>
            <a:r>
              <a:rPr lang="de-DE" sz="2200" b="1">
                <a:solidFill>
                  <a:schemeClr val="bg1"/>
                </a:solidFill>
                <a:latin typeface="Times New Roman" pitchFamily="18" charset="0"/>
              </a:rPr>
              <a:t>U </a:t>
            </a:r>
            <a:r>
              <a:rPr lang="de-DE" sz="2200" b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 0,1</a:t>
            </a:r>
            <a:r>
              <a:rPr lang="pl-PL" sz="2200" b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de-DE" sz="2200" b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de-DE" b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W/m²K</a:t>
            </a:r>
            <a:endParaRPr lang="de-DE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1154" name="Text Box 18"/>
          <p:cNvSpPr txBox="1">
            <a:spLocks noChangeArrowheads="1"/>
          </p:cNvSpPr>
          <p:nvPr/>
        </p:nvSpPr>
        <p:spPr bwMode="auto">
          <a:xfrm>
            <a:off x="4724400" y="6430963"/>
            <a:ext cx="2271713" cy="427037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200" b="1">
                <a:solidFill>
                  <a:schemeClr val="bg1"/>
                </a:solidFill>
                <a:latin typeface="Times New Roman" pitchFamily="18" charset="0"/>
              </a:rPr>
              <a:t>Mostki termiczne</a:t>
            </a:r>
            <a:endParaRPr lang="de-DE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1155" name="Text Box 19"/>
          <p:cNvSpPr txBox="1">
            <a:spLocks noChangeArrowheads="1"/>
          </p:cNvSpPr>
          <p:nvPr/>
        </p:nvSpPr>
        <p:spPr bwMode="auto">
          <a:xfrm>
            <a:off x="2286000" y="6430963"/>
            <a:ext cx="2014538" cy="427037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200" b="1">
                <a:solidFill>
                  <a:schemeClr val="bg1"/>
                </a:solidFill>
                <a:latin typeface="Times New Roman" pitchFamily="18" charset="0"/>
              </a:rPr>
              <a:t>Szczelność </a:t>
            </a:r>
            <a:endParaRPr lang="de-DE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1156" name="Text Box 20"/>
          <p:cNvSpPr txBox="1">
            <a:spLocks noChangeArrowheads="1"/>
          </p:cNvSpPr>
          <p:nvPr/>
        </p:nvSpPr>
        <p:spPr bwMode="auto">
          <a:xfrm>
            <a:off x="0" y="6096000"/>
            <a:ext cx="2120900" cy="769938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200" b="1">
                <a:solidFill>
                  <a:schemeClr val="bg1"/>
                </a:solidFill>
                <a:latin typeface="Times New Roman" pitchFamily="18" charset="0"/>
              </a:rPr>
              <a:t>Okna</a:t>
            </a:r>
            <a:r>
              <a:rPr lang="de-DE" sz="2200" b="1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r>
              <a:rPr lang="de-DE" sz="2200" b="1">
                <a:solidFill>
                  <a:schemeClr val="bg1"/>
                </a:solidFill>
                <a:latin typeface="Times New Roman" pitchFamily="18" charset="0"/>
              </a:rPr>
              <a:t>U</a:t>
            </a:r>
            <a:r>
              <a:rPr lang="de-DE" sz="2200" b="1" baseline="-25000">
                <a:solidFill>
                  <a:schemeClr val="bg1"/>
                </a:solidFill>
                <a:latin typeface="Times New Roman" pitchFamily="18" charset="0"/>
              </a:rPr>
              <a:t>w</a:t>
            </a:r>
            <a:r>
              <a:rPr lang="de-DE" sz="22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de-DE" sz="2200" b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 0,8</a:t>
            </a:r>
            <a:r>
              <a:rPr lang="pl-PL" sz="2200" b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de-DE" sz="2200" b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de-DE" b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W/m²K</a:t>
            </a:r>
          </a:p>
        </p:txBody>
      </p:sp>
      <p:sp>
        <p:nvSpPr>
          <p:cNvPr id="91157" name="Text Box 21"/>
          <p:cNvSpPr txBox="1">
            <a:spLocks noChangeArrowheads="1"/>
          </p:cNvSpPr>
          <p:nvPr/>
        </p:nvSpPr>
        <p:spPr bwMode="auto">
          <a:xfrm>
            <a:off x="-17463" y="2733675"/>
            <a:ext cx="2165351" cy="1068388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100" b="1">
                <a:solidFill>
                  <a:schemeClr val="bg1"/>
                </a:solidFill>
                <a:latin typeface="Times New Roman" pitchFamily="18" charset="0"/>
              </a:rPr>
              <a:t>Rekuperacja ciepła</a:t>
            </a:r>
            <a:endParaRPr lang="de-DE" sz="2200" b="1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de-DE" sz="2200" b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</a:t>
            </a:r>
            <a:r>
              <a:rPr lang="de-DE" sz="2200" b="1" baseline="-250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WRGeff </a:t>
            </a:r>
            <a:r>
              <a:rPr lang="de-DE" sz="2200" b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 75 % </a:t>
            </a:r>
            <a:endParaRPr lang="de-DE" b="1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91158" name="Text Box 22"/>
          <p:cNvSpPr txBox="1">
            <a:spLocks noChangeArrowheads="1"/>
          </p:cNvSpPr>
          <p:nvPr/>
        </p:nvSpPr>
        <p:spPr bwMode="auto">
          <a:xfrm>
            <a:off x="0" y="685800"/>
            <a:ext cx="2133600" cy="1096963"/>
          </a:xfrm>
          <a:prstGeom prst="rect">
            <a:avLst/>
          </a:prstGeom>
          <a:solidFill>
            <a:schemeClr val="tx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200" b="1">
                <a:solidFill>
                  <a:schemeClr val="bg1"/>
                </a:solidFill>
                <a:latin typeface="Times New Roman" pitchFamily="18" charset="0"/>
              </a:rPr>
              <a:t>Ogrzewanie – źródła odnawialne</a:t>
            </a:r>
            <a:endParaRPr lang="de-DE" b="1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91159" name="Line 23"/>
          <p:cNvSpPr>
            <a:spLocks noChangeShapeType="1"/>
          </p:cNvSpPr>
          <p:nvPr/>
        </p:nvSpPr>
        <p:spPr bwMode="auto">
          <a:xfrm flipH="1" flipV="1">
            <a:off x="5715000" y="4419600"/>
            <a:ext cx="1295400" cy="4572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91160" name="Line 24"/>
          <p:cNvSpPr>
            <a:spLocks noChangeShapeType="1"/>
          </p:cNvSpPr>
          <p:nvPr/>
        </p:nvSpPr>
        <p:spPr bwMode="auto">
          <a:xfrm flipH="1" flipV="1">
            <a:off x="6202363" y="3363913"/>
            <a:ext cx="808037" cy="65087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91161" name="Line 25"/>
          <p:cNvSpPr>
            <a:spLocks noChangeShapeType="1"/>
          </p:cNvSpPr>
          <p:nvPr/>
        </p:nvSpPr>
        <p:spPr bwMode="auto">
          <a:xfrm flipH="1" flipV="1">
            <a:off x="5181600" y="1600200"/>
            <a:ext cx="1798638" cy="6508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91162" name="Line 26"/>
          <p:cNvSpPr>
            <a:spLocks noChangeShapeType="1"/>
          </p:cNvSpPr>
          <p:nvPr/>
        </p:nvSpPr>
        <p:spPr bwMode="auto">
          <a:xfrm flipH="1">
            <a:off x="2057400" y="3508375"/>
            <a:ext cx="835025" cy="136842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7431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1" grpId="0" animBg="1" autoUpdateAnimBg="0"/>
      <p:bldP spid="91152" grpId="0" animBg="1" autoUpdateAnimBg="0"/>
      <p:bldP spid="91153" grpId="0" animBg="1" autoUpdateAnimBg="0"/>
      <p:bldP spid="91154" grpId="0" animBg="1" autoUpdateAnimBg="0"/>
      <p:bldP spid="91155" grpId="0" animBg="1" autoUpdateAnimBg="0"/>
      <p:bldP spid="91156" grpId="0" animBg="1" autoUpdateAnimBg="0"/>
      <p:bldP spid="91157" grpId="0" animBg="1" autoUpdateAnimBg="0"/>
      <p:bldP spid="91158" grpId="0" animBg="1" autoUpdateAnimBg="0"/>
      <p:bldP spid="91159" grpId="0" animBg="1"/>
      <p:bldP spid="91160" grpId="0" animBg="1"/>
      <p:bldP spid="91161" grpId="0" animBg="1"/>
      <p:bldP spid="911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1 – weryfikacja obliczeniowa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19458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  <p:sp>
        <p:nvSpPr>
          <p:cNvPr id="19459" name="Prostokąt 6"/>
          <p:cNvSpPr>
            <a:spLocks noChangeArrowheads="1"/>
          </p:cNvSpPr>
          <p:nvPr/>
        </p:nvSpPr>
        <p:spPr bwMode="auto">
          <a:xfrm>
            <a:off x="827088" y="3860800"/>
            <a:ext cx="75612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b="1">
                <a:latin typeface="Calibri" pitchFamily="34" charset="0"/>
              </a:rPr>
              <a:t>Budynek niskoenergetyczny </a:t>
            </a:r>
            <a:r>
              <a:rPr lang="pl-PL">
                <a:latin typeface="Calibri" pitchFamily="34" charset="0"/>
              </a:rPr>
              <a:t>to budynek, który dla zapewnienia komfortu cieplnego mieszkańców nie zużywa więcej niż 60 (40-80) kWh energii do ogrzewania na 1m</a:t>
            </a:r>
            <a:r>
              <a:rPr lang="pl-PL" baseline="30000">
                <a:latin typeface="Calibri" pitchFamily="34" charset="0"/>
              </a:rPr>
              <a:t>2</a:t>
            </a:r>
            <a:r>
              <a:rPr lang="pl-PL">
                <a:latin typeface="Calibri" pitchFamily="34" charset="0"/>
              </a:rPr>
              <a:t> powierzchni użytkowej. </a:t>
            </a:r>
          </a:p>
        </p:txBody>
      </p:sp>
      <p:pic>
        <p:nvPicPr>
          <p:cNvPr id="19460" name="Picture 2" descr="http://www.select-massivhaus.de/files/content/image_bauweise_0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1196975"/>
            <a:ext cx="30480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1 – weryfikacja obliczeniowa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827088" y="1196975"/>
            <a:ext cx="7200900" cy="1292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Program </a:t>
            </a:r>
            <a:r>
              <a:rPr lang="pl-PL" sz="2400" b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NFOŚiGW</a:t>
            </a:r>
            <a:endParaRPr lang="pl-PL" sz="24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Osiągnięcie wymaganego wskaźnika rocznego jednostkowego zapotrzebowania na energię użytkową do ogrzewania i wentylacji (</a:t>
            </a:r>
            <a:r>
              <a:rPr lang="pl-PL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EU</a:t>
            </a:r>
            <a:r>
              <a:rPr lang="pl-PL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</a:t>
            </a: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 – obliczony z uwzględnieniem wytycznych z zał. 3 do programu.</a:t>
            </a:r>
            <a:endParaRPr lang="pl-PL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39750" y="3357563"/>
            <a:ext cx="8280400" cy="24304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i="1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Domy </a:t>
            </a:r>
            <a:r>
              <a:rPr lang="pl-PL" sz="2800" b="1" i="1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jednorodzinne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•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NF40 -</a:t>
            </a:r>
            <a:r>
              <a:rPr lang="pl-PL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EU</a:t>
            </a:r>
            <a:r>
              <a:rPr lang="pl-PL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</a:t>
            </a:r>
            <a:r>
              <a:rPr lang="pl-PL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≤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40 </a:t>
            </a:r>
            <a:r>
              <a:rPr lang="pl-PL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kWh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/(m</a:t>
            </a:r>
            <a:r>
              <a:rPr lang="pl-PL" sz="24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*rok) </a:t>
            </a: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–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30 000 zł brutto</a:t>
            </a: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•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NF15 -</a:t>
            </a:r>
            <a:r>
              <a:rPr lang="pl-PL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EU</a:t>
            </a:r>
            <a:r>
              <a:rPr lang="pl-PL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</a:t>
            </a:r>
            <a:r>
              <a:rPr lang="pl-PL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≤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15 </a:t>
            </a:r>
            <a:r>
              <a:rPr lang="pl-PL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kWh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/(m</a:t>
            </a:r>
            <a:r>
              <a:rPr lang="pl-PL" sz="24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*rok) </a:t>
            </a: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–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50 000 zł 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brutto</a:t>
            </a: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i="1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Lokale mieszkalne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•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NF40 -</a:t>
            </a:r>
            <a:r>
              <a:rPr lang="pl-PL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EU</a:t>
            </a:r>
            <a:r>
              <a:rPr lang="pl-PL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</a:t>
            </a:r>
            <a:r>
              <a:rPr lang="pl-PL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≤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40 </a:t>
            </a:r>
            <a:r>
              <a:rPr lang="pl-PL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kWh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/(m</a:t>
            </a:r>
            <a:r>
              <a:rPr lang="pl-PL" sz="24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*rok) </a:t>
            </a: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–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11 000 zł brutto</a:t>
            </a: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•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NF15 -</a:t>
            </a:r>
            <a:r>
              <a:rPr lang="pl-PL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EU</a:t>
            </a:r>
            <a:r>
              <a:rPr lang="pl-PL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</a:t>
            </a:r>
            <a:r>
              <a:rPr lang="pl-PL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≤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15 </a:t>
            </a:r>
            <a:r>
              <a:rPr lang="pl-PL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kWh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/(m</a:t>
            </a:r>
            <a:r>
              <a:rPr lang="pl-PL" sz="24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*rok) </a:t>
            </a: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–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16 000 zł brutto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1 – weryfikacja obliczeniowa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692150"/>
            <a:ext cx="81280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6588125" y="6488113"/>
            <a:ext cx="1476375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Źródło :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NFOSiGW</a:t>
            </a:r>
            <a:endParaRPr lang="pl-PL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1042988" y="1700213"/>
            <a:ext cx="1512887" cy="27368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5867400" y="1773238"/>
            <a:ext cx="1512888" cy="27352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15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524625"/>
            <a:ext cx="1008062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620713"/>
            <a:ext cx="8208962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1 – weryfikacja obliczeniowa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588125" y="6488113"/>
            <a:ext cx="1476375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Źródło :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NFOSiGW</a:t>
            </a:r>
            <a:endParaRPr lang="pl-PL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524625"/>
            <a:ext cx="1008062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1 – weryfikacja obliczeniowa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588125" y="6488113"/>
            <a:ext cx="1476375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Źródło :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NFOSiGW</a:t>
            </a:r>
            <a:endParaRPr lang="pl-PL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150"/>
            <a:ext cx="8820150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524625"/>
            <a:ext cx="1008062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5F5F5F"/>
      </a:hlink>
      <a:folHlink>
        <a:srgbClr val="919191"/>
      </a:folHlink>
    </a:clrScheme>
    <a:fontScheme name="Motyw pakietu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5F5F5F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799</Words>
  <Application>Microsoft Office PowerPoint</Application>
  <PresentationFormat>Pokaz na ekranie (4:3)</PresentationFormat>
  <Paragraphs>181</Paragraphs>
  <Slides>29</Slides>
  <Notes>29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Szablon projektu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29</vt:i4>
      </vt:variant>
    </vt:vector>
  </HeadingPairs>
  <TitlesOfParts>
    <vt:vector size="37" baseType="lpstr">
      <vt:lpstr>Calibri</vt:lpstr>
      <vt:lpstr>Arial</vt:lpstr>
      <vt:lpstr>Times New Roman</vt:lpstr>
      <vt:lpstr>Symbol</vt:lpstr>
      <vt:lpstr>FL Millenium 6</vt:lpstr>
      <vt:lpstr>1_Motyw pakietu Office</vt:lpstr>
      <vt:lpstr>Równanie</vt:lpstr>
      <vt:lpstr>Obraz - mapa bitowa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Tomasz Steidl</dc:creator>
  <cp:lastModifiedBy>RTY</cp:lastModifiedBy>
  <cp:revision>90</cp:revision>
  <dcterms:created xsi:type="dcterms:W3CDTF">2013-05-21T15:56:31Z</dcterms:created>
  <dcterms:modified xsi:type="dcterms:W3CDTF">2013-09-09T08:16:02Z</dcterms:modified>
</cp:coreProperties>
</file>