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77" r:id="rId2"/>
    <p:sldId id="257" r:id="rId3"/>
    <p:sldId id="324" r:id="rId4"/>
    <p:sldId id="325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287" r:id="rId15"/>
    <p:sldId id="288" r:id="rId16"/>
    <p:sldId id="29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2" r:id="rId28"/>
    <p:sldId id="363" r:id="rId29"/>
    <p:sldId id="364" r:id="rId30"/>
    <p:sldId id="366" r:id="rId31"/>
    <p:sldId id="367" r:id="rId32"/>
    <p:sldId id="368" r:id="rId33"/>
    <p:sldId id="369" r:id="rId34"/>
    <p:sldId id="370" r:id="rId35"/>
    <p:sldId id="372" r:id="rId36"/>
    <p:sldId id="373" r:id="rId37"/>
    <p:sldId id="374" r:id="rId38"/>
    <p:sldId id="375" r:id="rId39"/>
    <p:sldId id="376" r:id="rId40"/>
    <p:sldId id="279" r:id="rId4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4" autoAdjust="0"/>
    <p:restoredTop sz="94660"/>
  </p:normalViewPr>
  <p:slideViewPr>
    <p:cSldViewPr>
      <p:cViewPr varScale="1">
        <p:scale>
          <a:sx n="105" d="100"/>
          <a:sy n="105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image" Target="../media/image6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3B639A-891D-4E71-922C-BFEBD32E3875}" type="datetimeFigureOut">
              <a:rPr lang="pl-PL"/>
              <a:pPr>
                <a:defRPr/>
              </a:pPr>
              <a:t>2013-09-09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59AA5B-D33F-46C9-BB5E-EE8BF4450E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4988"/>
            <a:ext cx="5486400" cy="411162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4CAB-9766-45C8-9E13-AE6B46BDA6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739E-8518-4DDF-B679-06972B7CE5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FC558-AFC2-4106-A161-7322959332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CC35-8739-4C3D-9DF0-AA56B158B7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3900" y="838200"/>
            <a:ext cx="6762750" cy="10287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993900" y="2209800"/>
            <a:ext cx="3305175" cy="38274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51475" y="2209800"/>
            <a:ext cx="3305175" cy="38274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84901A-BC54-40D4-8DDA-81E5C2327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3900" y="838200"/>
            <a:ext cx="6762750" cy="10287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993900" y="2209800"/>
            <a:ext cx="3305175" cy="38274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51475" y="2209800"/>
            <a:ext cx="3305175" cy="18367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51475" y="4198938"/>
            <a:ext cx="3305175" cy="18383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91E2E4-20F6-4F85-A47E-AF5E2D648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1993900" y="838200"/>
            <a:ext cx="6762750" cy="10287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993900" y="2209800"/>
            <a:ext cx="3305175" cy="18367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51475" y="2209800"/>
            <a:ext cx="3305175" cy="18367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1993900" y="4198938"/>
            <a:ext cx="3305175" cy="18383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51475" y="4198938"/>
            <a:ext cx="3305175" cy="18383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DA059D-4B0F-4B6F-A1A7-732C48424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3900" y="838200"/>
            <a:ext cx="6762750" cy="10287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93900" y="2209800"/>
            <a:ext cx="3305175" cy="38274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5451475" y="2209800"/>
            <a:ext cx="3305175" cy="18367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5451475" y="4198938"/>
            <a:ext cx="3305175" cy="18383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305C71-4A4C-4126-ABF1-850F7F194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B1ED-1133-4FBA-970B-87EDED5DC7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81958-E093-42DE-BC2D-CEF947B42A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A6497-30AD-48EF-A2C3-0AB5DE707B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D77D0-9C5B-4AA0-9857-60B074C8F4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BD0DC-EC32-4DFA-9EB7-4674ACA9D1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926A-3B40-43E3-9EA8-DD1FCB61EF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78C50-87BF-4429-8AD2-BFC841166F4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F6E9-6317-4A36-ADA4-A59B4E7DD4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Renowacja i konserwacja pokryć dachowych, tarasów i balkonów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1597D0AB-D452-4F89-A92A-AFB6886172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27.png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6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1.png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3.png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358775" y="495300"/>
            <a:ext cx="1047750" cy="6102350"/>
          </a:xfrm>
          <a:prstGeom prst="rect">
            <a:avLst/>
          </a:prstGeom>
          <a:solidFill>
            <a:srgbClr val="C0C0C0"/>
          </a:solidFill>
          <a:ln w="952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142340" name="Obraz 2" descr="Opis: ec-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-12000"/>
          </a:blip>
          <a:srcRect/>
          <a:stretch>
            <a:fillRect/>
          </a:stretch>
        </p:blipFill>
        <p:spPr bwMode="auto">
          <a:xfrm>
            <a:off x="417513" y="3736975"/>
            <a:ext cx="915987" cy="676275"/>
          </a:xfrm>
          <a:prstGeom prst="rect">
            <a:avLst/>
          </a:prstGeom>
          <a:noFill/>
        </p:spPr>
      </p:pic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 contrast="100000"/>
          </a:blip>
          <a:srcRect l="16049" t="1955" r="18518"/>
          <a:stretch>
            <a:fillRect/>
          </a:stretch>
        </p:blipFill>
        <p:spPr bwMode="auto">
          <a:xfrm>
            <a:off x="463550" y="2371725"/>
            <a:ext cx="828675" cy="784225"/>
          </a:xfrm>
          <a:prstGeom prst="rect">
            <a:avLst/>
          </a:prstGeom>
          <a:noFill/>
        </p:spPr>
      </p:pic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617538" y="628650"/>
            <a:ext cx="593725" cy="1152525"/>
          </a:xfrm>
          <a:prstGeom prst="rect">
            <a:avLst/>
          </a:prstGeom>
          <a:noFill/>
        </p:spPr>
      </p:pic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1476375" y="476250"/>
            <a:ext cx="7127875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pl-PL">
                <a:latin typeface="FL Millenium 6" pitchFamily="2" charset="0"/>
              </a:rPr>
              <a:t>Studia Podyplomowe</a:t>
            </a:r>
          </a:p>
          <a:p>
            <a:pPr algn="ctr"/>
            <a:endParaRPr lang="pl-PL">
              <a:latin typeface="FL Millenium 6" pitchFamily="2" charset="0"/>
            </a:endParaRPr>
          </a:p>
          <a:p>
            <a:pPr algn="ctr"/>
            <a:r>
              <a:rPr lang="pl-PL" sz="2800" b="1">
                <a:solidFill>
                  <a:srgbClr val="006600"/>
                </a:solidFill>
                <a:latin typeface="FL Millenium 6" pitchFamily="2" charset="0"/>
              </a:rPr>
              <a:t>EFEKTYWNE UŻYTKOWANIE </a:t>
            </a:r>
            <a:endParaRPr lang="pl-PL" sz="2800">
              <a:solidFill>
                <a:srgbClr val="006600"/>
              </a:solidFill>
              <a:latin typeface="FL Millenium 6" pitchFamily="2" charset="0"/>
            </a:endParaRPr>
          </a:p>
          <a:p>
            <a:pPr algn="ctr"/>
            <a:r>
              <a:rPr lang="pl-PL" sz="2800" b="1">
                <a:solidFill>
                  <a:srgbClr val="006600"/>
                </a:solidFill>
                <a:latin typeface="FL Millenium 6" pitchFamily="2" charset="0"/>
              </a:rPr>
              <a:t>ENERGII ELEKTRYCZNEJ</a:t>
            </a:r>
          </a:p>
          <a:p>
            <a:pPr algn="ctr"/>
            <a:endParaRPr lang="pl-PL" sz="2800" b="1">
              <a:solidFill>
                <a:srgbClr val="006600"/>
              </a:solidFill>
              <a:latin typeface="FL Millenium 6" pitchFamily="2" charset="0"/>
            </a:endParaRPr>
          </a:p>
          <a:p>
            <a:pPr algn="ctr"/>
            <a:endParaRPr lang="pl-PL" sz="2800">
              <a:solidFill>
                <a:srgbClr val="006600"/>
              </a:solidFill>
              <a:latin typeface="FL Millenium 6" pitchFamily="2" charset="0"/>
            </a:endParaRPr>
          </a:p>
          <a:p>
            <a:pPr algn="ctr"/>
            <a:r>
              <a:rPr lang="pl-PL" sz="1200">
                <a:latin typeface="FL Millenium 6" pitchFamily="2" charset="0"/>
              </a:rPr>
              <a:t>w ramach projektu</a:t>
            </a:r>
            <a:r>
              <a:rPr lang="pl-PL">
                <a:latin typeface="FL Millenium 6" pitchFamily="2" charset="0"/>
              </a:rPr>
              <a:t> </a:t>
            </a:r>
            <a:endParaRPr lang="pl-PL" b="1">
              <a:latin typeface="FL Millenium 6" pitchFamily="2" charset="0"/>
            </a:endParaRPr>
          </a:p>
          <a:p>
            <a:pPr algn="ctr"/>
            <a:r>
              <a:rPr lang="pl-PL" b="1">
                <a:latin typeface="FL Millenium 6" pitchFamily="2" charset="0"/>
              </a:rPr>
              <a:t>Śląsko-Małopolskie Centrum Kompetencji </a:t>
            </a:r>
            <a:br>
              <a:rPr lang="pl-PL" b="1">
                <a:latin typeface="FL Millenium 6" pitchFamily="2" charset="0"/>
              </a:rPr>
            </a:br>
            <a:r>
              <a:rPr lang="pl-PL" b="1">
                <a:latin typeface="FL Millenium 6" pitchFamily="2" charset="0"/>
              </a:rPr>
              <a:t>Zarządzania Energią</a:t>
            </a:r>
            <a:r>
              <a:rPr lang="pl-PL">
                <a:latin typeface="FL Millenium 6" pitchFamily="2" charset="0"/>
              </a:rPr>
              <a:t> </a:t>
            </a:r>
          </a:p>
        </p:txBody>
      </p:sp>
      <p:sp>
        <p:nvSpPr>
          <p:cNvPr id="142344" name="Text Box 16"/>
          <p:cNvSpPr txBox="1">
            <a:spLocks noChangeArrowheads="1"/>
          </p:cNvSpPr>
          <p:nvPr/>
        </p:nvSpPr>
        <p:spPr bwMode="auto">
          <a:xfrm>
            <a:off x="1382713" y="4076700"/>
            <a:ext cx="776128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b="1">
                <a:solidFill>
                  <a:srgbClr val="CC3300"/>
                </a:solidFill>
              </a:rPr>
              <a:t>Metody weryfikacji założeń projektowych budynków niskoenergetycznych i pasywnych</a:t>
            </a:r>
          </a:p>
          <a:p>
            <a:pPr algn="ctr"/>
            <a:r>
              <a:rPr lang="pl-PL" b="1">
                <a:solidFill>
                  <a:srgbClr val="5F5F5F"/>
                </a:solidFill>
              </a:rPr>
              <a:t>Część 2 – weryfikacja pomiarowa</a:t>
            </a:r>
            <a:endParaRPr lang="pl-PL" sz="2400" b="1">
              <a:solidFill>
                <a:srgbClr val="CC3300"/>
              </a:solidFill>
            </a:endParaRPr>
          </a:p>
        </p:txBody>
      </p:sp>
      <p:sp>
        <p:nvSpPr>
          <p:cNvPr id="142345" name="Text Box 15"/>
          <p:cNvSpPr txBox="1">
            <a:spLocks noChangeArrowheads="1"/>
          </p:cNvSpPr>
          <p:nvPr/>
        </p:nvSpPr>
        <p:spPr bwMode="auto">
          <a:xfrm>
            <a:off x="1908175" y="5661025"/>
            <a:ext cx="6629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3538" indent="-363538" algn="ctr">
              <a:lnSpc>
                <a:spcPct val="90000"/>
              </a:lnSpc>
              <a:spcBef>
                <a:spcPct val="50000"/>
              </a:spcBef>
            </a:pPr>
            <a:r>
              <a:rPr lang="pl-PL" b="1">
                <a:solidFill>
                  <a:srgbClr val="000099"/>
                </a:solidFill>
              </a:rPr>
              <a:t>dr inż. Paweł Krause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5114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Pomiary polowe – pomiar temperatury</a:t>
            </a:r>
          </a:p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-pomiar gęstości strumienia ciepła</a:t>
            </a: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5940425" y="1268413"/>
            <a:ext cx="288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u="sng">
                <a:solidFill>
                  <a:srgbClr val="FF0000"/>
                </a:solidFill>
                <a:latin typeface="Verdana" pitchFamily="34" charset="0"/>
              </a:rPr>
              <a:t>Wyniki pomiaru</a:t>
            </a:r>
          </a:p>
        </p:txBody>
      </p:sp>
      <p:pic>
        <p:nvPicPr>
          <p:cNvPr id="276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7488238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5114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Pomiary polowe – pomiar temperatury</a:t>
            </a:r>
          </a:p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-pomiar gęstości strumienia ciepła</a:t>
            </a: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940425" y="1268413"/>
            <a:ext cx="288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u="sng">
                <a:solidFill>
                  <a:srgbClr val="FF0000"/>
                </a:solidFill>
                <a:latin typeface="Verdana" pitchFamily="34" charset="0"/>
              </a:rPr>
              <a:t>Wyniki pomiaru</a:t>
            </a: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989138"/>
            <a:ext cx="755967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0" y="981075"/>
            <a:ext cx="5792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Pomiary polowe – obliczenia konduktancji i </a:t>
            </a:r>
          </a:p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oporu cieplnego na podstawie pomiarów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6011863" y="1125538"/>
            <a:ext cx="2884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 u="sng">
                <a:solidFill>
                  <a:srgbClr val="FF0000"/>
                </a:solidFill>
                <a:latin typeface="Verdana" pitchFamily="34" charset="0"/>
              </a:rPr>
              <a:t>Wyniki pomiaru</a:t>
            </a:r>
          </a:p>
        </p:txBody>
      </p:sp>
      <p:sp>
        <p:nvSpPr>
          <p:cNvPr id="63493" name="Text Box 7"/>
          <p:cNvSpPr txBox="1">
            <a:spLocks noChangeArrowheads="1"/>
          </p:cNvSpPr>
          <p:nvPr/>
        </p:nvSpPr>
        <p:spPr bwMode="auto">
          <a:xfrm>
            <a:off x="107950" y="1844675"/>
            <a:ext cx="8223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</a:rPr>
              <a:t>Dla pomiarów – zgodnie z </a:t>
            </a:r>
            <a:r>
              <a:rPr lang="pl-PL" b="1">
                <a:solidFill>
                  <a:srgbClr val="000066"/>
                </a:solidFill>
              </a:rPr>
              <a:t>ISO 9869 : 1994.</a:t>
            </a:r>
          </a:p>
          <a:p>
            <a:r>
              <a:rPr lang="pl-PL" b="1" i="1">
                <a:solidFill>
                  <a:srgbClr val="000066"/>
                </a:solidFill>
              </a:rPr>
              <a:t>Thermal insulation – Building elements – In- situ measurement of thermal </a:t>
            </a:r>
          </a:p>
          <a:p>
            <a:r>
              <a:rPr lang="pl-PL" b="1" i="1">
                <a:solidFill>
                  <a:srgbClr val="000066"/>
                </a:solidFill>
              </a:rPr>
              <a:t>resistance and thermal transmittance.</a:t>
            </a:r>
          </a:p>
        </p:txBody>
      </p:sp>
      <p:graphicFrame>
        <p:nvGraphicFramePr>
          <p:cNvPr id="63490" name="Object 8"/>
          <p:cNvGraphicFramePr>
            <a:graphicFrameLocks noChangeAspect="1"/>
          </p:cNvGraphicFramePr>
          <p:nvPr/>
        </p:nvGraphicFramePr>
        <p:xfrm>
          <a:off x="1763713" y="2997200"/>
          <a:ext cx="1800225" cy="1139825"/>
        </p:xfrm>
        <a:graphic>
          <a:graphicData uri="http://schemas.openxmlformats.org/presentationml/2006/ole">
            <p:oleObj spid="_x0000_s63490" name="Równanie" r:id="rId4" imgW="761760" imgH="482400" progId="Equation.3">
              <p:embed/>
            </p:oleObj>
          </a:graphicData>
        </a:graphic>
      </p:graphicFrame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4140200" y="3284538"/>
            <a:ext cx="2441575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200">
                <a:solidFill>
                  <a:srgbClr val="0000FF"/>
                </a:solidFill>
                <a:latin typeface="Calibri" pitchFamily="34" charset="0"/>
              </a:rPr>
              <a:t>R= </a:t>
            </a:r>
            <a:r>
              <a:rPr lang="pl-PL" sz="32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 + R</a:t>
            </a:r>
            <a:r>
              <a:rPr lang="pl-PL" sz="3200" baseline="-250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i</a:t>
            </a:r>
            <a:r>
              <a:rPr lang="pl-PL" sz="32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+R</a:t>
            </a:r>
            <a:r>
              <a:rPr lang="pl-PL" sz="3200" baseline="-25000">
                <a:solidFill>
                  <a:srgbClr val="0000FF"/>
                </a:solidFill>
                <a:latin typeface="Calibri" pitchFamily="34" charset="0"/>
                <a:sym typeface="Symbol" pitchFamily="18" charset="2"/>
              </a:rPr>
              <a:t>e</a:t>
            </a:r>
          </a:p>
        </p:txBody>
      </p:sp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468313" y="3789363"/>
            <a:ext cx="84121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66"/>
                </a:solidFill>
                <a:latin typeface="Calibri" pitchFamily="34" charset="0"/>
              </a:rPr>
              <a:t>gdzie :</a:t>
            </a:r>
            <a:r>
              <a:rPr lang="pl-PL">
                <a:latin typeface="Calibri" pitchFamily="34" charset="0"/>
              </a:rPr>
              <a:t> </a:t>
            </a:r>
          </a:p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t – pomiarowa różnica temperatur po obu stronach płaszczyzny przegrody</a:t>
            </a:r>
          </a:p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 q – mierzony strumień ciepła W/m</a:t>
            </a:r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282575" y="5229225"/>
            <a:ext cx="8861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Obliczenia można wykonywać dla pomiaru trwającego nie mniej niż 72 godziny,</a:t>
            </a:r>
          </a:p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 przy minimalnej wartości </a:t>
            </a:r>
            <a:r>
              <a:rPr lang="pl-PL" sz="2000" b="1">
                <a:solidFill>
                  <a:srgbClr val="000066"/>
                </a:solidFill>
                <a:latin typeface="Calibri" pitchFamily="34" charset="0"/>
                <a:sym typeface="Symbol" pitchFamily="18" charset="2"/>
              </a:rPr>
              <a:t>t &gt; 10 K</a:t>
            </a:r>
            <a:r>
              <a:rPr lang="pl-PL" sz="2000">
                <a:solidFill>
                  <a:srgbClr val="000066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3497" name="Text Box 12"/>
          <p:cNvSpPr txBox="1">
            <a:spLocks noChangeArrowheads="1"/>
          </p:cNvSpPr>
          <p:nvPr/>
        </p:nvSpPr>
        <p:spPr bwMode="auto">
          <a:xfrm>
            <a:off x="900113" y="6021388"/>
            <a:ext cx="7761287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66"/>
                </a:solidFill>
                <a:latin typeface="Calibri" pitchFamily="34" charset="0"/>
              </a:rPr>
              <a:t>Obliczony zgodnie z ISO 9869 błąd nie może przekraczać 5%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6349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2"/>
          <p:cNvSpPr txBox="1">
            <a:spLocks noChangeArrowheads="1"/>
          </p:cNvSpPr>
          <p:nvPr/>
        </p:nvSpPr>
        <p:spPr bwMode="auto">
          <a:xfrm>
            <a:off x="0" y="908050"/>
            <a:ext cx="89646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>
                <a:solidFill>
                  <a:srgbClr val="000066"/>
                </a:solidFill>
                <a:latin typeface="Tahoma" pitchFamily="34" charset="0"/>
              </a:rPr>
              <a:t>POMIAR POMOCNICZNE </a:t>
            </a:r>
          </a:p>
          <a:p>
            <a:r>
              <a:rPr lang="pl-PL" b="1">
                <a:solidFill>
                  <a:srgbClr val="000066"/>
                </a:solidFill>
                <a:latin typeface="Tahoma" pitchFamily="34" charset="0"/>
              </a:rPr>
              <a:t>TEMPERATURY POWIETRZA; WILGOTNOŚCI POWIETRZA</a:t>
            </a:r>
          </a:p>
          <a:p>
            <a:endParaRPr lang="pl-PL" sz="200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6451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4675"/>
            <a:ext cx="36099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15"/>
          <p:cNvSpPr txBox="1">
            <a:spLocks noChangeArrowheads="1"/>
          </p:cNvSpPr>
          <p:nvPr/>
        </p:nvSpPr>
        <p:spPr bwMode="auto">
          <a:xfrm>
            <a:off x="3708400" y="2420938"/>
            <a:ext cx="4127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66"/>
                </a:solidFill>
                <a:latin typeface="Tahoma" pitchFamily="34" charset="0"/>
              </a:rPr>
              <a:t>Przenośny miernik </a:t>
            </a:r>
          </a:p>
          <a:p>
            <a:r>
              <a:rPr lang="pl-PL" b="1">
                <a:solidFill>
                  <a:srgbClr val="000066"/>
                </a:solidFill>
                <a:latin typeface="Tahoma" pitchFamily="34" charset="0"/>
              </a:rPr>
              <a:t>wilgotności i temperatury</a:t>
            </a:r>
          </a:p>
          <a:p>
            <a:r>
              <a:rPr lang="pl-PL" b="1">
                <a:solidFill>
                  <a:srgbClr val="000066"/>
                </a:solidFill>
                <a:latin typeface="Tahoma" pitchFamily="34" charset="0"/>
              </a:rPr>
              <a:t>Typ : TES - 1361</a:t>
            </a:r>
          </a:p>
        </p:txBody>
      </p:sp>
      <p:sp>
        <p:nvSpPr>
          <p:cNvPr id="64516" name="Text Box 16"/>
          <p:cNvSpPr txBox="1">
            <a:spLocks noChangeArrowheads="1"/>
          </p:cNvSpPr>
          <p:nvPr/>
        </p:nvSpPr>
        <p:spPr bwMode="auto">
          <a:xfrm>
            <a:off x="3779838" y="3860800"/>
            <a:ext cx="5040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000066"/>
                </a:solidFill>
                <a:latin typeface="Calibri" pitchFamily="34" charset="0"/>
              </a:rPr>
              <a:t>Zastosowanie :</a:t>
            </a:r>
          </a:p>
          <a:p>
            <a:r>
              <a:rPr lang="pl-PL">
                <a:solidFill>
                  <a:srgbClr val="000066"/>
                </a:solidFill>
                <a:latin typeface="Calibri" pitchFamily="34" charset="0"/>
              </a:rPr>
              <a:t>tylko w pomieszczeniu zamkniętym </a:t>
            </a:r>
          </a:p>
        </p:txBody>
      </p:sp>
      <p:sp>
        <p:nvSpPr>
          <p:cNvPr id="64517" name="Text Box 17"/>
          <p:cNvSpPr txBox="1">
            <a:spLocks noChangeArrowheads="1"/>
          </p:cNvSpPr>
          <p:nvPr/>
        </p:nvSpPr>
        <p:spPr bwMode="auto">
          <a:xfrm>
            <a:off x="3759200" y="4602163"/>
            <a:ext cx="290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66"/>
                </a:solidFill>
                <a:latin typeface="Calibri" pitchFamily="34" charset="0"/>
              </a:rPr>
              <a:t>Zakres pomiarowy :</a:t>
            </a:r>
            <a:r>
              <a:rPr lang="pl-PL">
                <a:latin typeface="Calibri" pitchFamily="34" charset="0"/>
              </a:rPr>
              <a:t> </a:t>
            </a:r>
          </a:p>
        </p:txBody>
      </p:sp>
      <p:sp>
        <p:nvSpPr>
          <p:cNvPr id="64518" name="Text Box 18"/>
          <p:cNvSpPr txBox="1">
            <a:spLocks noChangeArrowheads="1"/>
          </p:cNvSpPr>
          <p:nvPr/>
        </p:nvSpPr>
        <p:spPr bwMode="auto">
          <a:xfrm>
            <a:off x="3832225" y="4960938"/>
            <a:ext cx="5162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000066"/>
                </a:solidFill>
                <a:latin typeface="Calibri" pitchFamily="34" charset="0"/>
              </a:rPr>
              <a:t>Wilgotność : 10 do 95 %</a:t>
            </a:r>
          </a:p>
          <a:p>
            <a:r>
              <a:rPr lang="pl-PL">
                <a:solidFill>
                  <a:srgbClr val="000066"/>
                </a:solidFill>
                <a:latin typeface="Calibri" pitchFamily="34" charset="0"/>
              </a:rPr>
              <a:t>Temperatura : -20</a:t>
            </a:r>
            <a:r>
              <a:rPr lang="pl-PL" baseline="30000">
                <a:solidFill>
                  <a:srgbClr val="000066"/>
                </a:solidFill>
                <a:latin typeface="Calibri" pitchFamily="34" charset="0"/>
              </a:rPr>
              <a:t>o</a:t>
            </a:r>
            <a:r>
              <a:rPr lang="pl-PL">
                <a:solidFill>
                  <a:srgbClr val="000066"/>
                </a:solidFill>
                <a:latin typeface="Calibri" pitchFamily="34" charset="0"/>
              </a:rPr>
              <a:t>C do + 60 </a:t>
            </a:r>
            <a:r>
              <a:rPr lang="pl-PL" baseline="30000">
                <a:solidFill>
                  <a:srgbClr val="000066"/>
                </a:solidFill>
                <a:latin typeface="Calibri" pitchFamily="34" charset="0"/>
              </a:rPr>
              <a:t>o</a:t>
            </a:r>
            <a:r>
              <a:rPr lang="pl-PL">
                <a:solidFill>
                  <a:srgbClr val="000066"/>
                </a:solidFill>
                <a:latin typeface="Calibri" pitchFamily="34" charset="0"/>
              </a:rPr>
              <a:t>C </a:t>
            </a:r>
            <a:r>
              <a:rPr lang="pl-PL" u="sng">
                <a:solidFill>
                  <a:srgbClr val="000066"/>
                </a:solidFill>
                <a:latin typeface="Calibri" pitchFamily="34" charset="0"/>
              </a:rPr>
              <a:t>+</a:t>
            </a:r>
            <a:r>
              <a:rPr lang="pl-PL">
                <a:solidFill>
                  <a:srgbClr val="000066"/>
                </a:solidFill>
                <a:latin typeface="Calibri" pitchFamily="34" charset="0"/>
              </a:rPr>
              <a:t> 0.8</a:t>
            </a:r>
            <a:r>
              <a:rPr lang="pl-PL" baseline="30000">
                <a:solidFill>
                  <a:srgbClr val="000066"/>
                </a:solidFill>
                <a:latin typeface="Calibri" pitchFamily="34" charset="0"/>
              </a:rPr>
              <a:t>o</a:t>
            </a:r>
            <a:r>
              <a:rPr lang="pl-PL">
                <a:solidFill>
                  <a:srgbClr val="000066"/>
                </a:solidFill>
                <a:latin typeface="Calibri" pitchFamily="34" charset="0"/>
              </a:rPr>
              <a:t>C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64520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92150"/>
            <a:ext cx="8128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6588125" y="6488113"/>
            <a:ext cx="14763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NFOSiGW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5867400" y="1773238"/>
            <a:ext cx="1512888" cy="27352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524625"/>
            <a:ext cx="10080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8208962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6588125" y="6488113"/>
            <a:ext cx="14763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NFOSiGW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524625"/>
            <a:ext cx="10080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lipsa 14"/>
          <p:cNvSpPr/>
          <p:nvPr/>
        </p:nvSpPr>
        <p:spPr>
          <a:xfrm>
            <a:off x="1042988" y="2492375"/>
            <a:ext cx="2520950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6588125" y="6488113"/>
            <a:ext cx="147637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Źródło :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NFOSiGW</a:t>
            </a:r>
            <a:endParaRPr lang="pl-PL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586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692150"/>
            <a:ext cx="8763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6524625"/>
            <a:ext cx="10080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6084888" y="4797425"/>
            <a:ext cx="2519362" cy="431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5"/>
          <p:cNvSpPr/>
          <p:nvPr/>
        </p:nvSpPr>
        <p:spPr>
          <a:xfrm>
            <a:off x="2339975" y="1125538"/>
            <a:ext cx="4213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i="1">
                <a:solidFill>
                  <a:schemeClr val="hlink"/>
                </a:solidFill>
                <a:latin typeface="Arial" charset="0"/>
              </a:rPr>
              <a:t>ROZWÓJ DIAGNOSTYKI CIEPLNEJ BUDYNKÓW</a:t>
            </a:r>
            <a:r>
              <a:rPr lang="pl-PL" sz="1200" b="1">
                <a:solidFill>
                  <a:schemeClr val="hlink"/>
                </a:solidFill>
                <a:latin typeface="Arial" charset="0"/>
              </a:rPr>
              <a:t>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>
                <a:solidFill>
                  <a:schemeClr val="hlink"/>
                </a:solidFill>
                <a:latin typeface="Arial" charset="0"/>
              </a:rPr>
              <a:t> PROJEKTU STRATEGICZNEGO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>
                <a:solidFill>
                  <a:schemeClr val="hlink"/>
                </a:solidFill>
                <a:latin typeface="Arial" charset="0"/>
              </a:rPr>
              <a:t> „</a:t>
            </a:r>
            <a:r>
              <a:rPr lang="pl-PL" sz="1200" b="1" i="1">
                <a:solidFill>
                  <a:schemeClr val="hlink"/>
                </a:solidFill>
                <a:latin typeface="Arial" charset="0"/>
              </a:rPr>
              <a:t>ZINTEGROWANY SYSTEM ZMNIEJSZENIA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b="1" i="1">
                <a:solidFill>
                  <a:schemeClr val="hlink"/>
                </a:solidFill>
                <a:latin typeface="Arial" charset="0"/>
              </a:rPr>
              <a:t>EKSPLOATACYJNEJ ENERGOCHŁONNOŚCI BUDYNKÓW</a:t>
            </a:r>
            <a:r>
              <a:rPr lang="pl-PL" sz="1200" b="1">
                <a:solidFill>
                  <a:schemeClr val="hlink"/>
                </a:solidFill>
                <a:latin typeface="Arial" charset="0"/>
              </a:rPr>
              <a:t>”</a:t>
            </a:r>
          </a:p>
        </p:txBody>
      </p:sp>
      <p:pic>
        <p:nvPicPr>
          <p:cNvPr id="68610" name="Picture 10" descr="Narodowe Centrum Bada&amp;nacute; i Rozwoj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196975"/>
            <a:ext cx="11572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Prostokąt 12"/>
          <p:cNvSpPr>
            <a:spLocks noChangeArrowheads="1"/>
          </p:cNvSpPr>
          <p:nvPr/>
        </p:nvSpPr>
        <p:spPr bwMode="auto">
          <a:xfrm>
            <a:off x="179388" y="2924175"/>
            <a:ext cx="4572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latin typeface="Calibri" pitchFamily="34" charset="0"/>
              </a:rPr>
              <a:t>Ilościowa i jakościowa analiza obrazów cieplnych (termogramów) oraz wykorzystanie pomiarów termowizyjnych w oszacowaniu izolacyjności cieplnej przegrody. 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3068638"/>
            <a:ext cx="3917950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68614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233488"/>
            <a:ext cx="5795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Prostokąt 12"/>
          <p:cNvSpPr>
            <a:spLocks noChangeArrowheads="1"/>
          </p:cNvSpPr>
          <p:nvPr/>
        </p:nvSpPr>
        <p:spPr bwMode="auto">
          <a:xfrm>
            <a:off x="2124075" y="908050"/>
            <a:ext cx="52562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663300"/>
                </a:solidFill>
                <a:latin typeface="Calibri" pitchFamily="34" charset="0"/>
              </a:rPr>
              <a:t>Postępowanie przy interpretacji termogramów  </a:t>
            </a:r>
          </a:p>
        </p:txBody>
      </p:sp>
      <p:sp>
        <p:nvSpPr>
          <p:cNvPr id="69635" name="Prostokąt 10"/>
          <p:cNvSpPr>
            <a:spLocks noChangeArrowheads="1"/>
          </p:cNvSpPr>
          <p:nvPr/>
        </p:nvSpPr>
        <p:spPr bwMode="auto">
          <a:xfrm>
            <a:off x="323850" y="1989138"/>
            <a:ext cx="4787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solidFill>
                  <a:srgbClr val="663300"/>
                </a:solidFill>
                <a:latin typeface="Calibri" pitchFamily="34" charset="0"/>
              </a:rPr>
              <a:t>O</a:t>
            </a:r>
            <a:r>
              <a:rPr lang="pl-PL">
                <a:latin typeface="Calibri" pitchFamily="34" charset="0"/>
              </a:rPr>
              <a:t>cena jakościowa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69637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4868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116013" y="1989138"/>
            <a:ext cx="1008062" cy="360362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0659" name="Picture 4" descr="http://www.id-technika.pl/img/inne/projek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3525" y="4000500"/>
            <a:ext cx="3800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8" descr="http://megaprojekt.com.pl/wp-content/uploads/2010/09/gotowy-projek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365250"/>
            <a:ext cx="377983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5038" y="6273800"/>
            <a:ext cx="3241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0663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zaokrąglony 15"/>
          <p:cNvSpPr/>
          <p:nvPr/>
        </p:nvSpPr>
        <p:spPr>
          <a:xfrm>
            <a:off x="1150938" y="1844675"/>
            <a:ext cx="7143750" cy="1357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5F5F5F"/>
                </a:solidFill>
                <a:latin typeface="Arial" charset="0"/>
              </a:rPr>
              <a:t>Metody weryfikacji założeń projektowych budynków niskoenergetycznych i pasywnych</a:t>
            </a:r>
            <a:endParaRPr lang="pl-PL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19458" name="pole tekstowe 8"/>
          <p:cNvSpPr txBox="1">
            <a:spLocks noChangeArrowheads="1"/>
          </p:cNvSpPr>
          <p:nvPr/>
        </p:nvSpPr>
        <p:spPr bwMode="auto">
          <a:xfrm>
            <a:off x="3132138" y="5300663"/>
            <a:ext cx="28813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>
                <a:solidFill>
                  <a:srgbClr val="5F5F5F"/>
                </a:solidFill>
              </a:rPr>
              <a:t>Dr inż. Paweł Krause</a:t>
            </a:r>
          </a:p>
          <a:p>
            <a:endParaRPr lang="pl-PL" sz="1600" i="1">
              <a:solidFill>
                <a:srgbClr val="333333"/>
              </a:solidFill>
              <a:cs typeface="Arial" charset="0"/>
            </a:endParaRPr>
          </a:p>
        </p:txBody>
      </p:sp>
      <p:sp>
        <p:nvSpPr>
          <p:cNvPr id="19459" name="pole tekstowe 10"/>
          <p:cNvSpPr txBox="1">
            <a:spLocks noChangeArrowheads="1"/>
          </p:cNvSpPr>
          <p:nvPr/>
        </p:nvSpPr>
        <p:spPr bwMode="auto">
          <a:xfrm>
            <a:off x="2143125" y="6500813"/>
            <a:ext cx="5221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>
                <a:solidFill>
                  <a:srgbClr val="5F5F5F"/>
                </a:solidFill>
                <a:cs typeface="Arial" charset="0"/>
              </a:rPr>
              <a:t>Katowice, wrzesień 2013r.</a:t>
            </a:r>
          </a:p>
        </p:txBody>
      </p:sp>
      <p:sp>
        <p:nvSpPr>
          <p:cNvPr id="2" name="Prostokąt zaokrąglony 15"/>
          <p:cNvSpPr/>
          <p:nvPr/>
        </p:nvSpPr>
        <p:spPr>
          <a:xfrm>
            <a:off x="2484438" y="2924175"/>
            <a:ext cx="467995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srgbClr val="5F5F5F"/>
                </a:solidFill>
                <a:latin typeface="Arial" charset="0"/>
              </a:rPr>
              <a:t>Część 2 – weryfikacja pomiarowa</a:t>
            </a:r>
            <a:endParaRPr lang="pl-PL" b="1" dirty="0">
              <a:solidFill>
                <a:srgbClr val="5F5F5F"/>
              </a:solidFill>
              <a:latin typeface="Arial" charset="0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258888" y="0"/>
            <a:ext cx="7058025" cy="908050"/>
          </a:xfrm>
          <a:prstGeom prst="rect">
            <a:avLst/>
          </a:prstGeom>
          <a:solidFill>
            <a:schemeClr val="bg1">
              <a:alpha val="16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2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latin typeface="+mn-lt"/>
              </a:rPr>
              <a:t>MODUŁ 12: Budownictwo pasywne </a:t>
            </a:r>
            <a:endParaRPr lang="pl-PL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4868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2987675" y="1989138"/>
            <a:ext cx="1044575" cy="323850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16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38" y="6273800"/>
            <a:ext cx="3241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6" descr="http://bi.gazeta.pl/im/ee/bc/b8/z12106990Q,Slonce-i-chmur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5238" y="4305300"/>
            <a:ext cx="4068762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8" descr="http://i.ytimg.com/vi/5VldnHhOl9c/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2349500"/>
            <a:ext cx="15827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4" descr="http://www.gp24.pl/apps/pbcsi.dll/bilde?Site=GP&amp;Date=20110524&amp;Category=TURYSTYCZNEPERLYPOMORZA06&amp;ArtNo=339336888&amp;Ref=AR&amp;border=0&amp;MaxW=2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23495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7" name="Picture 6" descr="http://bi.gazeta.pl/im/7/6844/z6844227Q,Najpierw-slonce--potem-deszcz-i-burz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0313" y="1196975"/>
            <a:ext cx="4103687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8" name="Prostokąt 14"/>
          <p:cNvSpPr>
            <a:spLocks noChangeArrowheads="1"/>
          </p:cNvSpPr>
          <p:nvPr/>
        </p:nvSpPr>
        <p:spPr bwMode="auto">
          <a:xfrm>
            <a:off x="0" y="6165850"/>
            <a:ext cx="507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000" b="1">
                <a:solidFill>
                  <a:srgbClr val="C00000"/>
                </a:solidFill>
                <a:latin typeface="Calibri" pitchFamily="34" charset="0"/>
              </a:rPr>
              <a:t>Zgodnie z PN-EN 13187 minimalna różnica temperatury powietrza </a:t>
            </a:r>
          </a:p>
          <a:p>
            <a:pPr algn="ctr"/>
            <a:r>
              <a:rPr lang="pl-PL" sz="1000" b="1">
                <a:solidFill>
                  <a:srgbClr val="C00000"/>
                </a:solidFill>
                <a:latin typeface="Calibri" pitchFamily="34" charset="0"/>
              </a:rPr>
              <a:t>po obu stronach przegrody powinna wynosić 10 K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4868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2051050" y="2816225"/>
            <a:ext cx="1008063" cy="576263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38" y="6273800"/>
            <a:ext cx="3241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ostokąt 12"/>
          <p:cNvSpPr/>
          <p:nvPr/>
        </p:nvSpPr>
        <p:spPr>
          <a:xfrm>
            <a:off x="3419475" y="2636838"/>
            <a:ext cx="1296988" cy="612775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0538" y="1268413"/>
            <a:ext cx="2001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1341438"/>
            <a:ext cx="201136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4" descr="http://www.inzynierbudownictwa.pl/images/magda/ib_04_11/doc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4113213"/>
            <a:ext cx="2006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4076700"/>
            <a:ext cx="1938337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2714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4868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0" y="3716338"/>
            <a:ext cx="863600" cy="576262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373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38" y="6273800"/>
            <a:ext cx="3241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1838" y="2816225"/>
            <a:ext cx="333216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9138" y="4905375"/>
            <a:ext cx="32004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1160463"/>
            <a:ext cx="32400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4868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079500" y="3716338"/>
            <a:ext cx="684213" cy="720725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47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38" y="6273800"/>
            <a:ext cx="3241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563" y="3968750"/>
            <a:ext cx="400843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9575" y="1844675"/>
            <a:ext cx="3654425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475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4868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2016125" y="3860800"/>
            <a:ext cx="1079500" cy="576263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38" y="6273800"/>
            <a:ext cx="3241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6"/>
          <p:cNvPicPr>
            <a:picLocks noChangeAspect="1" noChangeArrowheads="1"/>
          </p:cNvPicPr>
          <p:nvPr/>
        </p:nvPicPr>
        <p:blipFill>
          <a:blip r:embed="rId5"/>
          <a:srcRect r="19351"/>
          <a:stretch>
            <a:fillRect/>
          </a:stretch>
        </p:blipFill>
        <p:spPr bwMode="auto">
          <a:xfrm>
            <a:off x="5616575" y="4562475"/>
            <a:ext cx="30384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8" descr="naroze zewn073"/>
          <p:cNvPicPr>
            <a:picLocks noChangeAspect="1" noChangeArrowheads="1"/>
          </p:cNvPicPr>
          <p:nvPr/>
        </p:nvPicPr>
        <p:blipFill>
          <a:blip r:embed="rId6"/>
          <a:srcRect l="29590" t="35695" r="30649" b="25572"/>
          <a:stretch>
            <a:fillRect/>
          </a:stretch>
        </p:blipFill>
        <p:spPr bwMode="auto">
          <a:xfrm>
            <a:off x="5543550" y="1233488"/>
            <a:ext cx="305435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82" name="Group 10"/>
          <p:cNvGrpSpPr>
            <a:grpSpLocks/>
          </p:cNvGrpSpPr>
          <p:nvPr/>
        </p:nvGrpSpPr>
        <p:grpSpPr bwMode="auto">
          <a:xfrm>
            <a:off x="6084888" y="3500438"/>
            <a:ext cx="2159000" cy="1154112"/>
            <a:chOff x="265" y="1386"/>
            <a:chExt cx="2088" cy="1362"/>
          </a:xfrm>
        </p:grpSpPr>
        <p:pic>
          <p:nvPicPr>
            <p:cNvPr id="75785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65" y="1386"/>
              <a:ext cx="2088" cy="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6" name="Picture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9" y="1507"/>
              <a:ext cx="176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7" name="Picture 1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5" y="1507"/>
              <a:ext cx="1768" cy="1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pole tekstowe 14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5784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4868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943100" y="4868863"/>
            <a:ext cx="1189038" cy="468312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038" y="6273800"/>
            <a:ext cx="3241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419475" y="3681413"/>
            <a:ext cx="1296988" cy="576262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3419475" y="4905375"/>
            <a:ext cx="1331913" cy="576263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948113"/>
            <a:ext cx="4772025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7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2725" y="1160463"/>
            <a:ext cx="477361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e tekstowe 13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304925"/>
            <a:ext cx="40147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16113"/>
            <a:ext cx="4868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ostokąt 9"/>
          <p:cNvSpPr/>
          <p:nvPr/>
        </p:nvSpPr>
        <p:spPr>
          <a:xfrm>
            <a:off x="1943100" y="5697538"/>
            <a:ext cx="1223963" cy="468312"/>
          </a:xfrm>
          <a:prstGeom prst="rect">
            <a:avLst/>
          </a:prstGeom>
          <a:solidFill>
            <a:srgbClr val="FFC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5038" y="6273800"/>
            <a:ext cx="3241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708920"/>
            <a:ext cx="2304256" cy="319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96236" y="3537012"/>
            <a:ext cx="230140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12" name="pole tekstowe 11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7832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653136"/>
            <a:ext cx="1332148" cy="18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88066" name="Prostokąt 10"/>
          <p:cNvSpPr>
            <a:spLocks noChangeArrowheads="1"/>
          </p:cNvSpPr>
          <p:nvPr/>
        </p:nvSpPr>
        <p:spPr bwMode="auto">
          <a:xfrm>
            <a:off x="863600" y="1665288"/>
            <a:ext cx="4787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solidFill>
                  <a:srgbClr val="663300"/>
                </a:solidFill>
                <a:latin typeface="Calibri" pitchFamily="34" charset="0"/>
              </a:rPr>
              <a:t>O</a:t>
            </a:r>
            <a:r>
              <a:rPr lang="pl-PL">
                <a:latin typeface="Calibri" pitchFamily="34" charset="0"/>
              </a:rPr>
              <a:t>cena ilościowa</a:t>
            </a:r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950" y="1557338"/>
            <a:ext cx="36004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3033713"/>
            <a:ext cx="1231900" cy="439737"/>
          </a:xfrm>
          <a:prstGeom prst="rect">
            <a:avLst/>
          </a:prstGeom>
          <a:solidFill>
            <a:srgbClr val="FFFF00">
              <a:alpha val="43137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88069" name="Prostokąt 11"/>
          <p:cNvSpPr>
            <a:spLocks noChangeArrowheads="1"/>
          </p:cNvSpPr>
          <p:nvPr/>
        </p:nvSpPr>
        <p:spPr bwMode="auto">
          <a:xfrm>
            <a:off x="935038" y="3681413"/>
            <a:ext cx="4787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solidFill>
                  <a:srgbClr val="663300"/>
                </a:solidFill>
                <a:latin typeface="Calibri" pitchFamily="34" charset="0"/>
              </a:rPr>
              <a:t>K</a:t>
            </a:r>
            <a:r>
              <a:rPr lang="pl-PL">
                <a:latin typeface="Calibri" pitchFamily="34" charset="0"/>
              </a:rPr>
              <a:t>atalog termogramów wzorcowych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068" y="4725144"/>
            <a:ext cx="1332148" cy="18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6196" y="4617132"/>
            <a:ext cx="1392337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300000"/>
            </a:camera>
            <a:lightRig rig="threePt" dir="t"/>
          </a:scene3d>
        </p:spPr>
      </p:pic>
      <p:sp>
        <p:nvSpPr>
          <p:cNvPr id="88072" name="Prostokąt 11"/>
          <p:cNvSpPr>
            <a:spLocks noChangeArrowheads="1"/>
          </p:cNvSpPr>
          <p:nvPr/>
        </p:nvSpPr>
        <p:spPr bwMode="auto">
          <a:xfrm>
            <a:off x="935038" y="5768975"/>
            <a:ext cx="47879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400">
                <a:solidFill>
                  <a:srgbClr val="663300"/>
                </a:solidFill>
                <a:latin typeface="Calibri" pitchFamily="34" charset="0"/>
              </a:rPr>
              <a:t>D</a:t>
            </a:r>
            <a:r>
              <a:rPr lang="pl-PL">
                <a:latin typeface="Calibri" pitchFamily="34" charset="0"/>
              </a:rPr>
              <a:t>oświadczenie oceniającego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8074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6"/>
          <p:cNvSpPr>
            <a:spLocks noChangeArrowheads="1"/>
          </p:cNvSpPr>
          <p:nvPr/>
        </p:nvSpPr>
        <p:spPr bwMode="auto">
          <a:xfrm>
            <a:off x="900113" y="1916113"/>
            <a:ext cx="7773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4400" i="1">
                <a:solidFill>
                  <a:srgbClr val="663300"/>
                </a:solidFill>
                <a:latin typeface="Calibri" pitchFamily="34" charset="0"/>
              </a:rPr>
              <a:t/>
            </a:r>
            <a:br>
              <a:rPr lang="pl-PL" sz="4400" i="1">
                <a:solidFill>
                  <a:srgbClr val="663300"/>
                </a:solidFill>
                <a:latin typeface="Calibri" pitchFamily="34" charset="0"/>
              </a:rPr>
            </a:br>
            <a:r>
              <a:rPr lang="pl-PL" sz="3600" i="1">
                <a:solidFill>
                  <a:srgbClr val="663300"/>
                </a:solidFill>
                <a:latin typeface="Calibri" pitchFamily="34" charset="0"/>
              </a:rPr>
              <a:t>Badanie szczelno</a:t>
            </a:r>
            <a:r>
              <a:rPr lang="pl-PL" sz="3600" i="1">
                <a:solidFill>
                  <a:srgbClr val="663300"/>
                </a:solidFill>
                <a:latin typeface="Calibri" pitchFamily="34" charset="0"/>
                <a:cs typeface="Times New Roman" pitchFamily="18" charset="0"/>
              </a:rPr>
              <a:t>ś</a:t>
            </a:r>
            <a:r>
              <a:rPr lang="pl-PL" sz="3600" i="1">
                <a:solidFill>
                  <a:srgbClr val="663300"/>
                </a:solidFill>
                <a:latin typeface="Calibri" pitchFamily="34" charset="0"/>
              </a:rPr>
              <a:t>ci budynku</a:t>
            </a:r>
            <a:br>
              <a:rPr lang="pl-PL" sz="3600" i="1">
                <a:solidFill>
                  <a:srgbClr val="663300"/>
                </a:solidFill>
                <a:latin typeface="Calibri" pitchFamily="34" charset="0"/>
              </a:rPr>
            </a:br>
            <a:r>
              <a:rPr lang="pl-PL" sz="3600" i="1">
                <a:solidFill>
                  <a:srgbClr val="663300"/>
                </a:solidFill>
                <a:latin typeface="Calibri" pitchFamily="34" charset="0"/>
              </a:rPr>
              <a:t>testem </a:t>
            </a:r>
            <a:r>
              <a:rPr lang="pl-PL" sz="4400" i="1">
                <a:solidFill>
                  <a:srgbClr val="663300"/>
                </a:solidFill>
                <a:latin typeface="Calibri" pitchFamily="34" charset="0"/>
              </a:rPr>
              <a:t/>
            </a:r>
            <a:br>
              <a:rPr lang="pl-PL" sz="4400" i="1">
                <a:solidFill>
                  <a:srgbClr val="663300"/>
                </a:solidFill>
                <a:latin typeface="Calibri" pitchFamily="34" charset="0"/>
              </a:rPr>
            </a:br>
            <a:endParaRPr lang="pl-PL" sz="4400" i="1">
              <a:solidFill>
                <a:srgbClr val="000000"/>
              </a:solidFill>
              <a:latin typeface="Arial Black" pitchFamily="34" charset="0"/>
              <a:ea typeface="SimHei"/>
              <a:cs typeface="SimHei"/>
            </a:endParaRPr>
          </a:p>
        </p:txBody>
      </p:sp>
      <p:sp>
        <p:nvSpPr>
          <p:cNvPr id="360455" name="Rectangle 7"/>
          <p:cNvSpPr>
            <a:spLocks noChangeArrowheads="1"/>
          </p:cNvSpPr>
          <p:nvPr/>
        </p:nvSpPr>
        <p:spPr bwMode="auto">
          <a:xfrm>
            <a:off x="684213" y="2781300"/>
            <a:ext cx="7773987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>
                <a:solidFill>
                  <a:srgbClr val="000000"/>
                </a:solidFill>
                <a:latin typeface="Arial Black" pitchFamily="34" charset="0"/>
                <a:ea typeface="SimHei" pitchFamily="49" charset="-122"/>
              </a:rPr>
              <a:t>BLOWER DOOR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4221163"/>
            <a:ext cx="8207375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sz="2800" kern="0">
                <a:latin typeface="+mn-lt"/>
              </a:rPr>
              <a:t>PN-EN 13829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sz="2000" kern="0">
                <a:solidFill>
                  <a:srgbClr val="000000"/>
                </a:solidFill>
                <a:latin typeface="+mn-lt"/>
                <a:cs typeface="Arial" pitchFamily="34" charset="0"/>
              </a:rPr>
              <a:t>Właściwości cieplne budynków Określanie przepuszczalności powietrznej budynków Metoda pomiaru ciśnieniowego z użyciem wentylatora</a:t>
            </a:r>
            <a:endParaRPr lang="pl-PL" sz="2000" kern="0">
              <a:solidFill>
                <a:srgbClr val="000000"/>
              </a:solidFill>
              <a:latin typeface="+mn-lt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pl-PL" sz="2000" kern="0">
              <a:solidFill>
                <a:srgbClr val="000000"/>
              </a:solidFill>
              <a:latin typeface="+mn-lt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l-PL" sz="2400" kern="0">
                <a:solidFill>
                  <a:srgbClr val="405060"/>
                </a:solidFill>
                <a:latin typeface="+mn-lt"/>
                <a:cs typeface="Arial" pitchFamily="34" charset="0"/>
              </a:rPr>
              <a:t>Zastępuje: PN-ISO 9972:1999</a:t>
            </a:r>
            <a:r>
              <a:rPr lang="pl-PL" sz="2000" kern="0">
                <a:solidFill>
                  <a:srgbClr val="405060"/>
                </a:solidFill>
                <a:latin typeface="+mn-lt"/>
                <a:cs typeface="Arial" pitchFamily="34" charset="0"/>
              </a:rPr>
              <a:t/>
            </a:r>
            <a:br>
              <a:rPr lang="pl-PL" sz="2000" kern="0">
                <a:solidFill>
                  <a:srgbClr val="405060"/>
                </a:solidFill>
                <a:latin typeface="+mn-lt"/>
                <a:cs typeface="Arial" pitchFamily="34" charset="0"/>
              </a:rPr>
            </a:br>
            <a:endParaRPr lang="pl-PL" sz="2000" kern="0">
              <a:solidFill>
                <a:srgbClr val="405060"/>
              </a:solidFill>
              <a:latin typeface="+mn-lt"/>
              <a:cs typeface="Arial" pitchFamily="34" charset="0"/>
            </a:endParaRP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pl-PL" sz="20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90117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404813"/>
            <a:ext cx="6762750" cy="10287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pl-PL" sz="4000" i="1" dirty="0">
                <a:cs typeface="Times New Roman" pitchFamily="18" charset="0"/>
              </a:rPr>
              <a:t>Do czego służy test?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3030538"/>
            <a:ext cx="6516687" cy="38274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pl-PL" sz="280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pl-PL" sz="2400" smtClean="0"/>
              <a:t>P</a:t>
            </a:r>
            <a:r>
              <a:rPr lang="pl-PL" sz="2400" smtClean="0">
                <a:cs typeface="Times New Roman" pitchFamily="18" charset="0"/>
              </a:rPr>
              <a:t>omiar </a:t>
            </a:r>
            <a:endParaRPr lang="pl-PL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smtClean="0">
                <a:solidFill>
                  <a:schemeClr val="tx2"/>
                </a:solidFill>
              </a:rPr>
              <a:t>	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mont</a:t>
            </a:r>
            <a:r>
              <a:rPr lang="pl-PL" sz="2400" smtClean="0">
                <a:solidFill>
                  <a:schemeClr val="tx2"/>
                </a:solidFill>
              </a:rPr>
              <a:t>aż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 dmucha</a:t>
            </a:r>
            <a:r>
              <a:rPr lang="pl-PL" sz="2400" smtClean="0">
                <a:solidFill>
                  <a:schemeClr val="tx2"/>
                </a:solidFill>
              </a:rPr>
              <a:t>wy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 o odpowiedniej wydajno</a:t>
            </a:r>
            <a:r>
              <a:rPr lang="pl-PL" sz="2400" smtClean="0">
                <a:solidFill>
                  <a:schemeClr val="tx2"/>
                </a:solidFill>
              </a:rPr>
              <a:t>ś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ci w drzwiach zewn</a:t>
            </a:r>
            <a:r>
              <a:rPr lang="pl-PL" sz="2400" smtClean="0">
                <a:solidFill>
                  <a:schemeClr val="tx2"/>
                </a:solidFill>
              </a:rPr>
              <a:t>ę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trznych lub oknie </a:t>
            </a:r>
            <a:r>
              <a:rPr lang="pl-PL" sz="2400" smtClean="0">
                <a:solidFill>
                  <a:schemeClr val="tx2"/>
                </a:solidFill>
              </a:rPr>
              <a:t>wytworzenie 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określonej r</a:t>
            </a:r>
            <a:r>
              <a:rPr lang="pl-PL" sz="2400" smtClean="0">
                <a:solidFill>
                  <a:schemeClr val="tx2"/>
                </a:solidFill>
              </a:rPr>
              <a:t>óż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nic</a:t>
            </a:r>
            <a:r>
              <a:rPr lang="pl-PL" sz="2400" smtClean="0">
                <a:solidFill>
                  <a:schemeClr val="tx2"/>
                </a:solidFill>
              </a:rPr>
              <a:t>y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 ci</a:t>
            </a:r>
            <a:r>
              <a:rPr lang="pl-PL" sz="2400" smtClean="0">
                <a:solidFill>
                  <a:schemeClr val="tx2"/>
                </a:solidFill>
              </a:rPr>
              <a:t>ś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nienia pomi</a:t>
            </a:r>
            <a:r>
              <a:rPr lang="pl-PL" sz="2400" smtClean="0">
                <a:solidFill>
                  <a:schemeClr val="tx2"/>
                </a:solidFill>
              </a:rPr>
              <a:t>ę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dzy wn</a:t>
            </a:r>
            <a:r>
              <a:rPr lang="pl-PL" sz="2400" smtClean="0">
                <a:solidFill>
                  <a:schemeClr val="tx2"/>
                </a:solidFill>
              </a:rPr>
              <a:t>ę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trzem i przestrzeni</a:t>
            </a:r>
            <a:r>
              <a:rPr lang="pl-PL" sz="2400" smtClean="0">
                <a:solidFill>
                  <a:schemeClr val="tx2"/>
                </a:solidFill>
              </a:rPr>
              <a:t>ą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 zewn</a:t>
            </a:r>
            <a:r>
              <a:rPr lang="pl-PL" sz="2400" smtClean="0">
                <a:solidFill>
                  <a:schemeClr val="tx2"/>
                </a:solidFill>
              </a:rPr>
              <a:t>ę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trzn</a:t>
            </a:r>
            <a:r>
              <a:rPr lang="pl-PL" sz="2400" smtClean="0">
                <a:solidFill>
                  <a:schemeClr val="tx2"/>
                </a:solidFill>
              </a:rPr>
              <a:t>a</a:t>
            </a:r>
            <a:r>
              <a:rPr lang="pl-PL" sz="2400" smtClean="0">
                <a:solidFill>
                  <a:schemeClr val="tx2"/>
                </a:solidFill>
                <a:cs typeface="Times New Roman" pitchFamily="18" charset="0"/>
              </a:rPr>
              <a:t> budynku. </a:t>
            </a:r>
            <a:endParaRPr lang="pl-PL" sz="2400" smtClean="0">
              <a:cs typeface="Times New Roman" pitchFamily="18" charset="0"/>
            </a:endParaRPr>
          </a:p>
        </p:txBody>
      </p:sp>
      <p:pic>
        <p:nvPicPr>
          <p:cNvPr id="92163" name="Picture 4" descr="blowerdoor_und_thermografi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676400"/>
            <a:ext cx="2651125" cy="3779838"/>
          </a:xfrm>
        </p:spPr>
      </p:pic>
      <p:sp>
        <p:nvSpPr>
          <p:cNvPr id="92164" name="Rectangle 5"/>
          <p:cNvSpPr>
            <a:spLocks noChangeArrowheads="1"/>
          </p:cNvSpPr>
          <p:nvPr/>
        </p:nvSpPr>
        <p:spPr bwMode="auto">
          <a:xfrm>
            <a:off x="2971800" y="1524000"/>
            <a:ext cx="5867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</a:pPr>
            <a:r>
              <a:rPr lang="pl-PL" sz="28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pomiar w skali naturalnej</a:t>
            </a:r>
            <a:r>
              <a:rPr lang="pl-PL" sz="28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l-PL" sz="28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przepuszczalno</a:t>
            </a:r>
            <a:r>
              <a:rPr lang="pl-PL" sz="2800" b="1">
                <a:solidFill>
                  <a:schemeClr val="tx2"/>
                </a:solidFill>
                <a:latin typeface="Calibri" pitchFamily="34" charset="0"/>
              </a:rPr>
              <a:t>ś</a:t>
            </a:r>
            <a:r>
              <a:rPr lang="pl-PL" sz="28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ci</a:t>
            </a:r>
            <a:r>
              <a:rPr lang="pl-PL" sz="28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pl-PL" sz="28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powietrza przez brył</a:t>
            </a:r>
            <a:r>
              <a:rPr lang="pl-PL" sz="2800" b="1">
                <a:solidFill>
                  <a:schemeClr val="tx2"/>
                </a:solidFill>
                <a:latin typeface="Calibri" pitchFamily="34" charset="0"/>
              </a:rPr>
              <a:t>ę</a:t>
            </a:r>
            <a:r>
              <a:rPr lang="pl-PL" sz="28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budynku </a:t>
            </a:r>
            <a:endParaRPr lang="pl-PL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92166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3000" y="3200400"/>
            <a:ext cx="2895600" cy="11430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>
                <a:latin typeface="Calibri" pitchFamily="34" charset="0"/>
              </a:rPr>
              <a:t>METODY</a:t>
            </a:r>
          </a:p>
          <a:p>
            <a:pPr algn="ctr"/>
            <a:r>
              <a:rPr lang="pl-PL" sz="3200" b="1">
                <a:latin typeface="Calibri" pitchFamily="34" charset="0"/>
              </a:rPr>
              <a:t> NISZCZĄCE</a:t>
            </a:r>
            <a:endParaRPr lang="pl-PL" sz="2000" b="1">
              <a:latin typeface="Calibri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2692400" cy="15716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sz="3200" b="1">
                <a:solidFill>
                  <a:srgbClr val="0000FF"/>
                </a:solidFill>
                <a:latin typeface="Calibri" pitchFamily="34" charset="0"/>
              </a:rPr>
              <a:t>METODY</a:t>
            </a:r>
          </a:p>
          <a:p>
            <a:pPr algn="ctr"/>
            <a:r>
              <a:rPr lang="pl-PL" sz="3200" b="1">
                <a:solidFill>
                  <a:srgbClr val="0000FF"/>
                </a:solidFill>
                <a:latin typeface="Calibri" pitchFamily="34" charset="0"/>
              </a:rPr>
              <a:t>NIENISZCZĄCE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667000" y="1447800"/>
            <a:ext cx="3973513" cy="523875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solidFill>
                  <a:srgbClr val="0000FF"/>
                </a:solidFill>
                <a:latin typeface="Calibri" pitchFamily="34" charset="0"/>
              </a:rPr>
              <a:t>METODY      POMIAROWE</a:t>
            </a:r>
            <a:endParaRPr lang="pl-PL">
              <a:latin typeface="Calibri" pitchFamily="34" charset="0"/>
            </a:endParaRP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667000" y="2514600"/>
            <a:ext cx="40386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2667000" y="2514600"/>
            <a:ext cx="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6705600" y="2514600"/>
            <a:ext cx="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4724400" y="1981200"/>
            <a:ext cx="0" cy="533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57200" y="5562600"/>
            <a:ext cx="3241675" cy="646113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Pomiar laboratoryjny lub polowy</a:t>
            </a:r>
          </a:p>
          <a:p>
            <a:r>
              <a:rPr lang="pl-PL">
                <a:latin typeface="Calibri" pitchFamily="34" charset="0"/>
                <a:sym typeface="Symbol" pitchFamily="18" charset="2"/>
              </a:rPr>
              <a:t>                       ,,</a:t>
            </a:r>
            <a:endParaRPr lang="pl-PL">
              <a:latin typeface="Calibri" pitchFamily="34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57200" y="4495800"/>
            <a:ext cx="3598863" cy="646113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Pobranie próbek z warstw przegrody</a:t>
            </a:r>
          </a:p>
          <a:p>
            <a:r>
              <a:rPr lang="pl-PL">
                <a:latin typeface="Calibri" pitchFamily="34" charset="0"/>
              </a:rPr>
              <a:t>z pomiarem grubości warstw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486400" y="5029200"/>
            <a:ext cx="3276600" cy="646113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Calibri" pitchFamily="34" charset="0"/>
              </a:rPr>
              <a:t>Pomiar temperatury powierzchni przegrody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508625" y="5949950"/>
            <a:ext cx="3276600" cy="368300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latin typeface="Calibri" pitchFamily="34" charset="0"/>
              </a:rPr>
              <a:t>Pomiar szczelności obudowy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20493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0" grpId="0" animBg="1" autoUpdateAnimBg="0"/>
      <p:bldP spid="4103" grpId="0" animBg="1" autoUpdateAnimBg="0"/>
      <p:bldP spid="4109" grpId="0" animBg="1"/>
      <p:bldP spid="4110" grpId="0" animBg="1"/>
      <p:bldP spid="4111" grpId="0" animBg="1"/>
      <p:bldP spid="4112" grpId="0" animBg="1"/>
      <p:bldP spid="4113" grpId="0" animBg="1" autoUpdateAnimBg="0"/>
      <p:bldP spid="4114" grpId="0" animBg="1" autoUpdateAnimBg="0"/>
      <p:bldP spid="4115" grpId="0" animBg="1" autoUpdateAnimBg="0"/>
      <p:bldP spid="1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838200"/>
            <a:ext cx="7086600" cy="17351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800" smtClean="0">
                <a:solidFill>
                  <a:schemeClr val="tx2"/>
                </a:solidFill>
              </a:rPr>
              <a:t>Urządzenie pomiarowe wg PN-EN 13829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smtClean="0"/>
              <a:t>Dokładność </a:t>
            </a:r>
            <a:r>
              <a:rPr lang="pl-PL" sz="2400" u="sng" smtClean="0"/>
              <a:t>+</a:t>
            </a:r>
            <a:r>
              <a:rPr lang="pl-PL" sz="2400" smtClean="0"/>
              <a:t> 2 Pa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smtClean="0"/>
              <a:t>Zakres 0 – 60 Pa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smtClean="0"/>
              <a:t>Dokładność </a:t>
            </a:r>
            <a:r>
              <a:rPr lang="pl-PL" sz="2400" u="sng" smtClean="0"/>
              <a:t>+</a:t>
            </a:r>
            <a:r>
              <a:rPr lang="pl-PL" sz="2400" smtClean="0"/>
              <a:t> 7 %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smtClean="0">
                <a:solidFill>
                  <a:schemeClr val="tx2"/>
                </a:solidFill>
              </a:rPr>
              <a:t>Warunki prowadzenia pomiarów: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000" smtClean="0"/>
              <a:t>Ograniczone przy prędkości wiatru &gt; 6 m/s </a:t>
            </a:r>
          </a:p>
        </p:txBody>
      </p:sp>
      <p:pic>
        <p:nvPicPr>
          <p:cNvPr id="94210" name="Picture 3" descr="blowerdoor_A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92338" y="4194175"/>
            <a:ext cx="1260475" cy="1843088"/>
          </a:xfrm>
        </p:spPr>
      </p:pic>
      <p:pic>
        <p:nvPicPr>
          <p:cNvPr id="94211" name="Picture 4" descr="blowerdoor_B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983038" y="4194175"/>
            <a:ext cx="1325562" cy="1843088"/>
          </a:xfrm>
        </p:spPr>
      </p:pic>
      <p:pic>
        <p:nvPicPr>
          <p:cNvPr id="94212" name="Picture 5" descr="blowerdoor_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114800"/>
            <a:ext cx="1517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6" descr="blowerdoor_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4149725"/>
            <a:ext cx="15176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1600200" y="5921375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>
                <a:solidFill>
                  <a:schemeClr val="tx2"/>
                </a:solidFill>
                <a:latin typeface="+mn-lt"/>
                <a:cs typeface="Times New Roman" pitchFamily="18" charset="0"/>
              </a:rPr>
              <a:t>Monta</a:t>
            </a:r>
            <a:r>
              <a:rPr lang="pl-PL" sz="1600" b="1" i="1">
                <a:solidFill>
                  <a:schemeClr val="tx2"/>
                </a:solidFill>
                <a:latin typeface="+mn-lt"/>
              </a:rPr>
              <a:t>ż</a:t>
            </a:r>
            <a:r>
              <a:rPr lang="pl-PL" sz="1600" b="1" i="1">
                <a:solidFill>
                  <a:schemeClr val="tx2"/>
                </a:solidFill>
                <a:latin typeface="+mn-lt"/>
                <a:cs typeface="Times New Roman" pitchFamily="18" charset="0"/>
              </a:rPr>
              <a:t>  dmuchawy w drzwi budynku</a:t>
            </a:r>
            <a:endParaRPr lang="pl-PL" sz="1600" b="1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94216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9" name="Rectangle 11"/>
          <p:cNvSpPr>
            <a:spLocks noGrp="1" noChangeArrowheads="1"/>
          </p:cNvSpPr>
          <p:nvPr>
            <p:ph type="title"/>
          </p:nvPr>
        </p:nvSpPr>
        <p:spPr>
          <a:xfrm>
            <a:off x="971550" y="981075"/>
            <a:ext cx="77724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pl-PL" sz="3600" i="1" dirty="0">
                <a:cs typeface="Times New Roman" pitchFamily="18" charset="0"/>
              </a:rPr>
              <a:t>Miejsca wyst</a:t>
            </a:r>
            <a:r>
              <a:rPr lang="pl-PL" sz="3600" i="1" dirty="0"/>
              <a:t>ę</a:t>
            </a:r>
            <a:r>
              <a:rPr lang="pl-PL" sz="3600" i="1" dirty="0">
                <a:cs typeface="Times New Roman" pitchFamily="18" charset="0"/>
              </a:rPr>
              <a:t>powania najcz</a:t>
            </a:r>
            <a:r>
              <a:rPr lang="pl-PL" sz="3600" i="1" dirty="0"/>
              <a:t>ę</a:t>
            </a:r>
            <a:r>
              <a:rPr lang="pl-PL" sz="3600" i="1" dirty="0">
                <a:cs typeface="Times New Roman" pitchFamily="18" charset="0"/>
              </a:rPr>
              <a:t>stszych nieszczelno</a:t>
            </a:r>
            <a:r>
              <a:rPr lang="pl-PL" sz="3600" i="1" dirty="0"/>
              <a:t>ś</a:t>
            </a:r>
            <a:r>
              <a:rPr lang="pl-PL" sz="3600" i="1" dirty="0">
                <a:cs typeface="Times New Roman" pitchFamily="18" charset="0"/>
              </a:rPr>
              <a:t>ci:</a:t>
            </a:r>
          </a:p>
        </p:txBody>
      </p:sp>
      <p:pic>
        <p:nvPicPr>
          <p:cNvPr id="96258" name="Picture 12" descr="07(7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0"/>
            <a:ext cx="56896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96260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381000"/>
            <a:ext cx="77724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pl-PL" sz="4000" i="1">
                <a:cs typeface="Times New Roman" pitchFamily="18" charset="0"/>
              </a:rPr>
              <a:t>Pomiar szczelności budynku:</a:t>
            </a:r>
          </a:p>
        </p:txBody>
      </p:sp>
      <p:pic>
        <p:nvPicPr>
          <p:cNvPr id="83970" name="Picture 3" descr="blowerdoor_1C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2636838"/>
            <a:ext cx="3744913" cy="2801937"/>
          </a:xfrm>
        </p:spPr>
      </p:pic>
      <p:pic>
        <p:nvPicPr>
          <p:cNvPr id="83971" name="Picture 4" descr="blowerdoor_1A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1844675"/>
            <a:ext cx="3167063" cy="2027238"/>
          </a:xfrm>
        </p:spPr>
      </p:pic>
      <p:pic>
        <p:nvPicPr>
          <p:cNvPr id="83972" name="Picture 5" descr="blowerdoor_1B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508625" y="4437063"/>
            <a:ext cx="3167063" cy="2047875"/>
          </a:xfrm>
        </p:spPr>
      </p:pic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-1143000" y="1524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i="1">
                <a:solidFill>
                  <a:srgbClr val="990000"/>
                </a:solidFill>
                <a:latin typeface="+mn-lt"/>
                <a:cs typeface="Times New Roman" pitchFamily="18" charset="0"/>
              </a:rPr>
              <a:t>Gniazdko elektryczne: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3975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772400" cy="11430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pl-PL" sz="4000" i="1">
                <a:cs typeface="Times New Roman" pitchFamily="18" charset="0"/>
              </a:rPr>
              <a:t>Pomiar szczelności budynku:</a:t>
            </a:r>
          </a:p>
        </p:txBody>
      </p:sp>
      <p:pic>
        <p:nvPicPr>
          <p:cNvPr id="84994" name="Picture 3" descr="blowerdoor_2C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92313" y="2886075"/>
            <a:ext cx="3255962" cy="2603500"/>
          </a:xfrm>
        </p:spPr>
      </p:pic>
      <p:pic>
        <p:nvPicPr>
          <p:cNvPr id="84995" name="Picture 4" descr="blowerdoor_2B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1773238"/>
            <a:ext cx="3311525" cy="2141537"/>
          </a:xfrm>
        </p:spPr>
      </p:pic>
      <p:pic>
        <p:nvPicPr>
          <p:cNvPr id="84996" name="Picture 5" descr="blowerdoor_2A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364163" y="4365625"/>
            <a:ext cx="3311525" cy="2112963"/>
          </a:xfrm>
        </p:spPr>
      </p:pic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-609600" y="1600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i="1">
                <a:solidFill>
                  <a:srgbClr val="990000"/>
                </a:solidFill>
                <a:latin typeface="+mn-lt"/>
                <a:cs typeface="Times New Roman" pitchFamily="18" charset="0"/>
              </a:rPr>
              <a:t>Rura wentylacyjna: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4999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36625" y="914400"/>
            <a:ext cx="8207375" cy="114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sz="2800" smtClean="0"/>
              <a:t>	W</a:t>
            </a:r>
            <a:r>
              <a:rPr lang="pl-PL" sz="2800" smtClean="0">
                <a:cs typeface="Times New Roman" pitchFamily="18" charset="0"/>
              </a:rPr>
              <a:t>ynik testu </a:t>
            </a:r>
            <a:endParaRPr lang="pl-PL" sz="280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000" smtClean="0">
                <a:cs typeface="Times New Roman" pitchFamily="18" charset="0"/>
              </a:rPr>
              <a:t>szybko</a:t>
            </a:r>
            <a:r>
              <a:rPr lang="pl-PL" sz="2000" smtClean="0"/>
              <a:t>ść</a:t>
            </a:r>
            <a:r>
              <a:rPr lang="pl-PL" sz="2000" smtClean="0">
                <a:cs typeface="Times New Roman" pitchFamily="18" charset="0"/>
              </a:rPr>
              <a:t> wymiany powietrza przy r</a:t>
            </a:r>
            <a:r>
              <a:rPr lang="pl-PL" sz="2000" smtClean="0"/>
              <a:t>óż</a:t>
            </a:r>
            <a:r>
              <a:rPr lang="pl-PL" sz="2000" smtClean="0">
                <a:cs typeface="Times New Roman" pitchFamily="18" charset="0"/>
              </a:rPr>
              <a:t>nicy ci</a:t>
            </a:r>
            <a:r>
              <a:rPr lang="pl-PL" sz="2000" smtClean="0"/>
              <a:t>ś</a:t>
            </a:r>
            <a:r>
              <a:rPr lang="pl-PL" sz="2000" smtClean="0">
                <a:cs typeface="Times New Roman" pitchFamily="18" charset="0"/>
              </a:rPr>
              <a:t>nienia 50 </a:t>
            </a:r>
            <a:r>
              <a:rPr lang="pl-PL" sz="2000" smtClean="0"/>
              <a:t>Pa</a:t>
            </a:r>
            <a:r>
              <a:rPr lang="pl-PL" sz="2000" smtClean="0">
                <a:cs typeface="Times New Roman" pitchFamily="18" charset="0"/>
              </a:rPr>
              <a:t>                                       </a:t>
            </a:r>
            <a:r>
              <a:rPr lang="pl-PL" sz="2000" smtClean="0"/>
              <a:t>(</a:t>
            </a:r>
            <a:r>
              <a:rPr lang="pl-PL" sz="2000" smtClean="0">
                <a:cs typeface="Times New Roman" pitchFamily="18" charset="0"/>
              </a:rPr>
              <a:t>warto</a:t>
            </a:r>
            <a:r>
              <a:rPr lang="pl-PL" sz="2000" smtClean="0"/>
              <a:t>ść </a:t>
            </a:r>
            <a:r>
              <a:rPr lang="pl-PL" sz="2000" smtClean="0">
                <a:cs typeface="Times New Roman" pitchFamily="18" charset="0"/>
              </a:rPr>
              <a:t>zwan</a:t>
            </a:r>
            <a:r>
              <a:rPr lang="pl-PL" sz="2000" smtClean="0"/>
              <a:t>a</a:t>
            </a:r>
            <a:r>
              <a:rPr lang="pl-PL" sz="2000" smtClean="0">
                <a:cs typeface="Times New Roman" pitchFamily="18" charset="0"/>
              </a:rPr>
              <a:t> n50</a:t>
            </a:r>
            <a:r>
              <a:rPr lang="pl-PL" sz="2000" smtClean="0"/>
              <a:t>)</a:t>
            </a:r>
            <a:endParaRPr lang="pl-PL" sz="2000" smtClean="0">
              <a:cs typeface="Times New Roman" pitchFamily="18" charset="0"/>
            </a:endParaRPr>
          </a:p>
        </p:txBody>
      </p:sp>
      <p:graphicFrame>
        <p:nvGraphicFramePr>
          <p:cNvPr id="366614" name="Group 22"/>
          <p:cNvGraphicFramePr>
            <a:graphicFrameLocks noGrp="1"/>
          </p:cNvGraphicFramePr>
          <p:nvPr/>
        </p:nvGraphicFramePr>
        <p:xfrm>
          <a:off x="1295400" y="2362200"/>
          <a:ext cx="7632700" cy="2697163"/>
        </p:xfrm>
        <a:graphic>
          <a:graphicData uri="http://schemas.openxmlformats.org/drawingml/2006/table">
            <a:tbl>
              <a:tblPr/>
              <a:tblGrid>
                <a:gridCol w="3816350"/>
                <a:gridCol w="3816350"/>
              </a:tblGrid>
              <a:tr h="925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Max.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krotność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wymiany powietrza przy r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 pitchFamily="18" charset="0"/>
                        </a:rPr>
                        <a:t>ó</a:t>
                      </a: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żnicy ciśnienia 50 Pa (n50)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Budynki z wentylacj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ą </a:t>
                      </a: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mechaniczną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1,0/h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Budynki z wentylacją naturaln</a:t>
                      </a: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         3,0/h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32" name="Rectangle 25"/>
          <p:cNvSpPr>
            <a:spLocks noChangeArrowheads="1"/>
          </p:cNvSpPr>
          <p:nvPr/>
        </p:nvSpPr>
        <p:spPr bwMode="auto">
          <a:xfrm>
            <a:off x="1143000" y="5562600"/>
            <a:ext cx="8207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pl-PL" sz="2000" b="1">
                <a:solidFill>
                  <a:schemeClr val="tx2"/>
                </a:solidFill>
                <a:latin typeface="Calibri" pitchFamily="34" charset="0"/>
              </a:rPr>
              <a:t>Budynki niskoenergetyczne i pasywne &lt; 0,6/h (1,0)</a:t>
            </a:r>
            <a:endParaRPr lang="pl-PL" sz="2000" b="1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6034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5"/>
          <p:cNvSpPr>
            <a:spLocks noChangeArrowheads="1"/>
          </p:cNvSpPr>
          <p:nvPr/>
        </p:nvSpPr>
        <p:spPr bwMode="auto">
          <a:xfrm>
            <a:off x="1652588" y="1452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990600" y="1295400"/>
          <a:ext cx="7239000" cy="4900613"/>
        </p:xfrm>
        <a:graphic>
          <a:graphicData uri="http://schemas.openxmlformats.org/presentationml/2006/ole">
            <p:oleObj spid="_x0000_s78850" r:id="rId4" imgW="5428571" imgH="3895238" progId="PBrush">
              <p:embed/>
            </p:oleObj>
          </a:graphicData>
        </a:graphic>
      </p:graphicFrame>
      <p:sp>
        <p:nvSpPr>
          <p:cNvPr id="78852" name="Rectangle 8"/>
          <p:cNvSpPr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pl-PL" sz="2400" b="1">
                <a:solidFill>
                  <a:srgbClr val="990000"/>
                </a:solidFill>
                <a:latin typeface="Tahoma" pitchFamily="34" charset="0"/>
              </a:rPr>
              <a:t>Niekontrolowana infiltracja powietrza</a:t>
            </a:r>
            <a:r>
              <a:rPr kumimoji="1" lang="pl-PL" sz="2400" b="1">
                <a:solidFill>
                  <a:srgbClr val="00006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8854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1709738" y="1671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685800" y="1371600"/>
          <a:ext cx="7772400" cy="4772025"/>
        </p:xfrm>
        <a:graphic>
          <a:graphicData uri="http://schemas.openxmlformats.org/presentationml/2006/ole">
            <p:oleObj spid="_x0000_s79874" r:id="rId4" imgW="6323810" imgH="3885714" progId="PBrush">
              <p:embed/>
            </p:oleObj>
          </a:graphicData>
        </a:graphic>
      </p:graphicFrame>
      <p:sp>
        <p:nvSpPr>
          <p:cNvPr id="79876" name="Rectangle 8"/>
          <p:cNvSpPr>
            <a:spLocks noChangeArrowheads="1"/>
          </p:cNvSpPr>
          <p:nvPr/>
        </p:nvSpPr>
        <p:spPr bwMode="auto">
          <a:xfrm>
            <a:off x="-304800" y="685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pl-PL" b="1">
                <a:solidFill>
                  <a:srgbClr val="000066"/>
                </a:solidFill>
                <a:latin typeface="Tahoma" pitchFamily="34" charset="0"/>
              </a:rPr>
              <a:t>    </a:t>
            </a:r>
            <a:r>
              <a:rPr kumimoji="1" lang="pl-PL" sz="2400" b="1">
                <a:solidFill>
                  <a:srgbClr val="990000"/>
                </a:solidFill>
                <a:latin typeface="Tahoma" pitchFamily="34" charset="0"/>
              </a:rPr>
              <a:t>Brak szczelności połączeń ściana osłonowa-strop</a:t>
            </a:r>
            <a:r>
              <a:rPr kumimoji="1" lang="pl-PL" sz="2400" b="1">
                <a:solidFill>
                  <a:srgbClr val="00006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79878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081338" y="236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3528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0" y="3352800"/>
          <a:ext cx="3276600" cy="2568575"/>
        </p:xfrm>
        <a:graphic>
          <a:graphicData uri="http://schemas.openxmlformats.org/presentationml/2006/ole">
            <p:oleObj spid="_x0000_s80898" r:id="rId5" imgW="3476190" imgH="2066667" progId="PBrush">
              <p:embed/>
            </p:oleObj>
          </a:graphicData>
        </a:graphic>
      </p:graphicFrame>
      <p:sp>
        <p:nvSpPr>
          <p:cNvPr id="80902" name="Oval 7"/>
          <p:cNvSpPr>
            <a:spLocks noChangeArrowheads="1"/>
          </p:cNvSpPr>
          <p:nvPr/>
        </p:nvSpPr>
        <p:spPr bwMode="auto">
          <a:xfrm>
            <a:off x="228600" y="4191000"/>
            <a:ext cx="1752600" cy="685800"/>
          </a:xfrm>
          <a:prstGeom prst="ellipse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0903" name="Rectangle 8"/>
          <p:cNvSpPr>
            <a:spLocks noChangeArrowheads="1"/>
          </p:cNvSpPr>
          <p:nvPr/>
        </p:nvSpPr>
        <p:spPr bwMode="auto">
          <a:xfrm>
            <a:off x="304800" y="1066800"/>
            <a:ext cx="83058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Font typeface="Monotype Sorts"/>
              <a:buNone/>
            </a:pPr>
            <a:r>
              <a:rPr kumimoji="1" lang="pl-PL" sz="2400">
                <a:solidFill>
                  <a:srgbClr val="003366"/>
                </a:solidFill>
                <a:latin typeface="Tahoma" pitchFamily="34" charset="0"/>
              </a:rPr>
              <a:t>Nieszczelności związane z: </a:t>
            </a:r>
          </a:p>
          <a:p>
            <a:pPr eaLnBrk="0" hangingPunct="0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Font typeface="Monotype Sorts"/>
              <a:buNone/>
            </a:pP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-</a:t>
            </a:r>
            <a:r>
              <a:rPr kumimoji="1" lang="pl-PL" sz="24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ramami okiennymi (poł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</a:rPr>
              <a:t>ą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czenie okna ze 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</a:rPr>
              <a:t>ś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cian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</a:rPr>
              <a:t>ą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), </a:t>
            </a:r>
          </a:p>
          <a:p>
            <a:pPr eaLnBrk="0" hangingPunct="0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Font typeface="Monotype Sorts"/>
              <a:buNone/>
            </a:pP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-</a:t>
            </a:r>
            <a:r>
              <a:rPr kumimoji="1" lang="pl-PL" sz="24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drzwiami zewn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</a:rPr>
              <a:t>ę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trznymi na klatk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</a:rPr>
              <a:t>ę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 schodow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</a:rPr>
              <a:t>ą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,</a:t>
            </a:r>
          </a:p>
          <a:p>
            <a:pPr eaLnBrk="0" hangingPunct="0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Font typeface="Monotype Sorts"/>
              <a:buNone/>
            </a:pP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-</a:t>
            </a:r>
            <a:r>
              <a:rPr kumimoji="1" lang="pl-PL" sz="24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mechanizmami rolet okiennych,</a:t>
            </a:r>
          </a:p>
          <a:p>
            <a:pPr eaLnBrk="0" hangingPunct="0">
              <a:lnSpc>
                <a:spcPct val="70000"/>
              </a:lnSpc>
              <a:spcBef>
                <a:spcPct val="30000"/>
              </a:spcBef>
              <a:buClr>
                <a:schemeClr val="tx2"/>
              </a:buClr>
              <a:buFont typeface="Monotype Sorts"/>
              <a:buNone/>
            </a:pP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-</a:t>
            </a:r>
            <a:r>
              <a:rPr kumimoji="1" lang="pl-PL" sz="24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          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instalacjami (przej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</a:rPr>
              <a:t>ś</a:t>
            </a:r>
            <a:r>
              <a:rPr kumimoji="1" lang="pl-PL" sz="2400">
                <a:solidFill>
                  <a:srgbClr val="003366"/>
                </a:solidFill>
                <a:latin typeface="Tahoma" pitchFamily="34" charset="0"/>
                <a:cs typeface="Times New Roman" pitchFamily="18" charset="0"/>
              </a:rPr>
              <a:t>cia kablowe, itp.).</a:t>
            </a:r>
            <a:endParaRPr kumimoji="1" lang="pl-PL" sz="2400">
              <a:solidFill>
                <a:srgbClr val="003366"/>
              </a:solidFill>
              <a:latin typeface="Tahoma" pitchFamily="34" charset="0"/>
            </a:endParaRPr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971800" y="3352800"/>
          <a:ext cx="3048000" cy="2565400"/>
        </p:xfrm>
        <a:graphic>
          <a:graphicData uri="http://schemas.openxmlformats.org/presentationml/2006/ole">
            <p:oleObj spid="_x0000_s80899" name="CorelPhotoPaint.Image.8" r:id="rId6" imgW="3987302" imgH="2984127" progId="">
              <p:embed/>
            </p:oleObj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914400" y="1600200"/>
          <a:ext cx="3500438" cy="3587750"/>
        </p:xfrm>
        <a:graphic>
          <a:graphicData uri="http://schemas.openxmlformats.org/presentationml/2006/ole">
            <p:oleObj spid="_x0000_s81922" name="CorelPhotoPaint.Image.8" r:id="rId4" imgW="5066667" imgH="5193651" progId="">
              <p:embed/>
            </p:oleObj>
          </a:graphicData>
        </a:graphic>
      </p:graphicFrame>
      <p:pic>
        <p:nvPicPr>
          <p:cNvPr id="819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524000"/>
            <a:ext cx="2381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8"/>
          <p:cNvSpPr>
            <a:spLocks noChangeArrowheads="1"/>
          </p:cNvSpPr>
          <p:nvPr/>
        </p:nvSpPr>
        <p:spPr bwMode="auto">
          <a:xfrm>
            <a:off x="-152400" y="990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pl-PL">
                <a:solidFill>
                  <a:srgbClr val="990000"/>
                </a:solidFill>
                <a:latin typeface="Tahoma" pitchFamily="34" charset="0"/>
              </a:rPr>
              <a:t>Przejścia otworów przez przegrody</a:t>
            </a:r>
            <a:r>
              <a:rPr kumimoji="1" lang="pl-PL" sz="2400" b="1">
                <a:solidFill>
                  <a:srgbClr val="00006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81925" name="Rectangle 9"/>
          <p:cNvSpPr>
            <a:spLocks noChangeArrowheads="1"/>
          </p:cNvSpPr>
          <p:nvPr/>
        </p:nvSpPr>
        <p:spPr bwMode="auto">
          <a:xfrm>
            <a:off x="4038600" y="990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5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kumimoji="1" lang="pl-PL">
                <a:solidFill>
                  <a:srgbClr val="990000"/>
                </a:solidFill>
                <a:latin typeface="Tahoma" pitchFamily="34" charset="0"/>
              </a:rPr>
              <a:t>         Instalacje elektryczne</a:t>
            </a:r>
            <a:r>
              <a:rPr kumimoji="1" lang="pl-PL" sz="2400" b="1">
                <a:solidFill>
                  <a:srgbClr val="00006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1927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5"/>
          <p:cNvSpPr>
            <a:spLocks noChangeArrowheads="1"/>
          </p:cNvSpPr>
          <p:nvPr/>
        </p:nvSpPr>
        <p:spPr bwMode="auto">
          <a:xfrm>
            <a:off x="3033713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3033713" y="2509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228600" y="685800"/>
          <a:ext cx="4040188" cy="5397500"/>
        </p:xfrm>
        <a:graphic>
          <a:graphicData uri="http://schemas.openxmlformats.org/presentationml/2006/ole">
            <p:oleObj spid="_x0000_s82946" name="CorelPhotoPaint.Image.8" r:id="rId4" imgW="4495238" imgH="6006349" progId="">
              <p:embed/>
            </p:oleObj>
          </a:graphicData>
        </a:graphic>
      </p:graphicFrame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85800"/>
            <a:ext cx="40719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0" name="Oval 10"/>
          <p:cNvSpPr>
            <a:spLocks noChangeArrowheads="1"/>
          </p:cNvSpPr>
          <p:nvPr/>
        </p:nvSpPr>
        <p:spPr bwMode="auto">
          <a:xfrm>
            <a:off x="6553200" y="3657600"/>
            <a:ext cx="1600200" cy="1600200"/>
          </a:xfrm>
          <a:prstGeom prst="ellipse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pl-PL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82951" name="Oval 11"/>
          <p:cNvSpPr>
            <a:spLocks noChangeArrowheads="1"/>
          </p:cNvSpPr>
          <p:nvPr/>
        </p:nvSpPr>
        <p:spPr bwMode="auto">
          <a:xfrm>
            <a:off x="2057400" y="4419600"/>
            <a:ext cx="1600200" cy="1600200"/>
          </a:xfrm>
          <a:prstGeom prst="ellipse">
            <a:avLst/>
          </a:prstGeom>
          <a:noFill/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pl-PL" sz="240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 noChangeArrowheads="1"/>
          </p:cNvPicPr>
          <p:nvPr/>
        </p:nvPicPr>
        <p:blipFill>
          <a:blip r:embed="rId3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457200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rgbClr val="FF3300"/>
                </a:solidFill>
                <a:latin typeface="Calibri" pitchFamily="34" charset="0"/>
              </a:rPr>
              <a:t>THERM 2227-2</a:t>
            </a:r>
            <a:endParaRPr lang="pl-PL">
              <a:latin typeface="Calibri" pitchFamily="34" charset="0"/>
            </a:endParaRP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900113" y="908050"/>
            <a:ext cx="7396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66"/>
                </a:solidFill>
                <a:latin typeface="Calibri" pitchFamily="34" charset="0"/>
              </a:rPr>
              <a:t>Urządzenie pracuje przy pomocy ogrzewanej sondy TC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3276600" y="1905000"/>
            <a:ext cx="533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Stosunek uzyskanej krzywej nagrzania </a:t>
            </a:r>
          </a:p>
          <a:p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do potrzebnego czasu jest miarą</a:t>
            </a:r>
          </a:p>
          <a:p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przewodności cieplnej λ</a:t>
            </a:r>
            <a:endParaRPr lang="pl-PL" b="1">
              <a:latin typeface="Calibri" pitchFamily="34" charset="0"/>
            </a:endParaRPr>
          </a:p>
          <a:p>
            <a:endParaRPr lang="pl-PL">
              <a:latin typeface="Calibri" pitchFamily="34" charset="0"/>
            </a:endParaRP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843213" y="3141663"/>
            <a:ext cx="419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 sz="2800" b="1">
                <a:solidFill>
                  <a:srgbClr val="0000FF"/>
                </a:solidFill>
                <a:latin typeface="Calibri" pitchFamily="34" charset="0"/>
              </a:rPr>
              <a:t> Zakres 0,015 </a:t>
            </a:r>
            <a:r>
              <a:rPr lang="pl-PL" sz="2800" b="1">
                <a:solidFill>
                  <a:srgbClr val="0000FF"/>
                </a:solidFill>
                <a:latin typeface="Calibri" pitchFamily="34" charset="0"/>
                <a:sym typeface="Aslan Symbol"/>
              </a:rPr>
              <a:t></a:t>
            </a:r>
            <a:r>
              <a:rPr lang="pl-PL" sz="2800" b="1">
                <a:solidFill>
                  <a:srgbClr val="0000FF"/>
                </a:solidFill>
                <a:latin typeface="Calibri" pitchFamily="34" charset="0"/>
              </a:rPr>
              <a:t>0,2 W/mK</a:t>
            </a:r>
            <a:endParaRPr lang="pl-PL">
              <a:latin typeface="Calibri" pitchFamily="34" charset="0"/>
            </a:endParaRP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2362200" y="3716338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>
                <a:latin typeface="Calibri" pitchFamily="34" charset="0"/>
              </a:rPr>
              <a:t> </a:t>
            </a:r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Błąd pomiaru według danych producenta </a:t>
            </a:r>
            <a:r>
              <a:rPr lang="pl-PL" b="1" u="sng">
                <a:solidFill>
                  <a:srgbClr val="0000FF"/>
                </a:solidFill>
                <a:latin typeface="Calibri" pitchFamily="34" charset="0"/>
              </a:rPr>
              <a:t>+</a:t>
            </a:r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 0,001</a:t>
            </a:r>
            <a:endParaRPr lang="pl-PL">
              <a:latin typeface="Calibri" pitchFamily="34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2987675" y="4221163"/>
            <a:ext cx="415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Urządzenie samo kalibrujące</a:t>
            </a:r>
            <a:endParaRPr lang="pl-PL">
              <a:latin typeface="Calibri" pitchFamily="34" charset="0"/>
            </a:endParaRPr>
          </a:p>
        </p:txBody>
      </p:sp>
      <p:pic>
        <p:nvPicPr>
          <p:cNvPr id="21512" name="Picture 13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1295400" y="4267200"/>
            <a:ext cx="6826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2514600" y="5029200"/>
            <a:ext cx="6629400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008000"/>
                </a:solidFill>
                <a:latin typeface="Calibri" pitchFamily="34" charset="0"/>
              </a:rPr>
              <a:t>Urządzenie to może służyć również do pomiaru </a:t>
            </a:r>
          </a:p>
          <a:p>
            <a:r>
              <a:rPr lang="pl-PL" b="1">
                <a:solidFill>
                  <a:srgbClr val="008000"/>
                </a:solidFill>
                <a:latin typeface="Calibri" pitchFamily="34" charset="0"/>
              </a:rPr>
              <a:t>temperatury i wilgotności powietrza - sonda.</a:t>
            </a:r>
            <a:endParaRPr lang="pl-PL" b="1">
              <a:solidFill>
                <a:srgbClr val="00FF00"/>
              </a:solidFill>
              <a:latin typeface="Calibri" pitchFamily="34" charset="0"/>
            </a:endParaRPr>
          </a:p>
        </p:txBody>
      </p:sp>
      <p:sp>
        <p:nvSpPr>
          <p:cNvPr id="21514" name="Rectangle 20"/>
          <p:cNvSpPr>
            <a:spLocks noChangeArrowheads="1"/>
          </p:cNvSpPr>
          <p:nvPr/>
        </p:nvSpPr>
        <p:spPr bwMode="auto">
          <a:xfrm>
            <a:off x="395288" y="26035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b="1">
                <a:solidFill>
                  <a:srgbClr val="000066"/>
                </a:solidFill>
                <a:latin typeface="Tahoma" pitchFamily="34" charset="0"/>
              </a:rPr>
              <a:t>DIAGNOSTYKA TERMOIZOLACYJNOŚCI </a:t>
            </a:r>
            <a:br>
              <a:rPr lang="pl-PL" b="1">
                <a:solidFill>
                  <a:srgbClr val="000066"/>
                </a:solidFill>
                <a:latin typeface="Tahoma" pitchFamily="34" charset="0"/>
              </a:rPr>
            </a:br>
            <a:r>
              <a:rPr lang="pl-PL" b="1">
                <a:solidFill>
                  <a:srgbClr val="000066"/>
                </a:solidFill>
                <a:latin typeface="Tahoma" pitchFamily="34" charset="0"/>
              </a:rPr>
              <a:t>PRZEGRÓD ZEWNĘTRZNYCH</a:t>
            </a:r>
            <a:br>
              <a:rPr lang="pl-PL" b="1">
                <a:solidFill>
                  <a:srgbClr val="000066"/>
                </a:solidFill>
                <a:latin typeface="Tahoma" pitchFamily="34" charset="0"/>
              </a:rPr>
            </a:br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979712" y="3068960"/>
            <a:ext cx="54472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Dziękuję za uwagę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3"/>
          <p:cNvSpPr txBox="1">
            <a:spLocks noChangeArrowheads="1"/>
          </p:cNvSpPr>
          <p:nvPr/>
        </p:nvSpPr>
        <p:spPr bwMode="auto">
          <a:xfrm>
            <a:off x="1763713" y="981075"/>
            <a:ext cx="5767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>
                <a:solidFill>
                  <a:srgbClr val="000066"/>
                </a:solidFill>
                <a:latin typeface="Tahoma" pitchFamily="34" charset="0"/>
              </a:rPr>
              <a:t>POMIAR TEMPERATUR </a:t>
            </a:r>
          </a:p>
          <a:p>
            <a:r>
              <a:rPr lang="pl-PL" sz="2800" b="1">
                <a:solidFill>
                  <a:srgbClr val="000066"/>
                </a:solidFill>
                <a:latin typeface="Tahoma" pitchFamily="34" charset="0"/>
              </a:rPr>
              <a:t>na POWIERZCHNI PRZEGRODY</a:t>
            </a:r>
            <a:endParaRPr lang="pl-PL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771775" y="2636838"/>
            <a:ext cx="4435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Pomiary wykonuje się jako: </a:t>
            </a:r>
          </a:p>
          <a:p>
            <a:endParaRPr lang="pl-PL">
              <a:latin typeface="Calibri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4953000"/>
            <a:ext cx="4835525" cy="369888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 wielopunktowe - technika termowizji</a:t>
            </a:r>
            <a:endParaRPr lang="pl-PL">
              <a:latin typeface="Calibri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4419600"/>
            <a:ext cx="4110038" cy="5334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 jedno punktowe - pirometry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943600" y="3657600"/>
            <a:ext cx="1816100" cy="5143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STYKOWE</a:t>
            </a:r>
            <a:endParaRPr lang="pl-PL">
              <a:latin typeface="Calibri" pitchFamily="34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24000" y="3657600"/>
            <a:ext cx="2425700" cy="5143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>
                <a:solidFill>
                  <a:srgbClr val="0000FF"/>
                </a:solidFill>
                <a:latin typeface="Calibri" pitchFamily="34" charset="0"/>
              </a:rPr>
              <a:t>BEZSTYKOWE</a:t>
            </a:r>
            <a:endParaRPr lang="pl-PL">
              <a:latin typeface="Calibri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715000" y="4419600"/>
            <a:ext cx="3167063" cy="1244600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b="1">
                <a:solidFill>
                  <a:srgbClr val="0000FF"/>
                </a:solidFill>
                <a:latin typeface="+mn-lt"/>
              </a:rPr>
              <a:t> czujniki typu PT-100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>
                <a:solidFill>
                  <a:srgbClr val="0000FF"/>
                </a:solidFill>
                <a:latin typeface="+mn-lt"/>
              </a:rPr>
              <a:t>+ rejstrator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pl-PL" b="1">
                <a:solidFill>
                  <a:srgbClr val="0000FF"/>
                </a:solidFill>
                <a:latin typeface="+mn-lt"/>
              </a:rPr>
              <a:t> ciepłomierz</a:t>
            </a:r>
            <a:endParaRPr lang="pl-PL" b="1">
              <a:latin typeface="+mn-lt"/>
            </a:endParaRP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819400" y="3200400"/>
            <a:ext cx="3962400" cy="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819400" y="3200400"/>
            <a:ext cx="0" cy="45720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6781800" y="3200400"/>
            <a:ext cx="0" cy="457200"/>
          </a:xfrm>
          <a:prstGeom prst="line">
            <a:avLst/>
          </a:prstGeom>
          <a:noFill/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2539" name="AutoShape 19"/>
          <p:cNvSpPr>
            <a:spLocks noChangeArrowheads="1"/>
          </p:cNvSpPr>
          <p:nvPr/>
        </p:nvSpPr>
        <p:spPr bwMode="auto">
          <a:xfrm>
            <a:off x="4284663" y="1844675"/>
            <a:ext cx="485775" cy="936625"/>
          </a:xfrm>
          <a:prstGeom prst="downArrow">
            <a:avLst>
              <a:gd name="adj1" fmla="val 50000"/>
              <a:gd name="adj2" fmla="val 4820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22541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 autoUpdateAnimBg="0"/>
      <p:bldP spid="9222" grpId="0" animBg="1" autoUpdateAnimBg="0"/>
      <p:bldP spid="9223" grpId="0" animBg="1" autoUpdateAnimBg="0"/>
      <p:bldP spid="9224" grpId="0" animBg="1" autoUpdateAnimBg="0"/>
      <p:bldP spid="9225" grpId="0" animBg="1" autoUpdateAnimBg="0"/>
      <p:bldP spid="9226" grpId="0" animBg="1"/>
      <p:bldP spid="9227" grpId="0" animBg="1"/>
      <p:bldP spid="92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311650"/>
            <a:ext cx="3179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11"/>
          <p:cNvSpPr txBox="1">
            <a:spLocks noChangeArrowheads="1"/>
          </p:cNvSpPr>
          <p:nvPr/>
        </p:nvSpPr>
        <p:spPr bwMode="auto">
          <a:xfrm>
            <a:off x="684213" y="981075"/>
            <a:ext cx="5114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Pomiary polowe – pomiar temperatury</a:t>
            </a:r>
          </a:p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-pomiar gęstości strumienia ciepła</a:t>
            </a:r>
          </a:p>
        </p:txBody>
      </p:sp>
      <p:pic>
        <p:nvPicPr>
          <p:cNvPr id="2355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060575"/>
            <a:ext cx="3770312" cy="4681538"/>
          </a:xfrm>
          <a:prstGeom prst="rect">
            <a:avLst/>
          </a:prstGeom>
          <a:solidFill>
            <a:srgbClr val="B2B2B2">
              <a:alpha val="5098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3556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1844675"/>
            <a:ext cx="31670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15"/>
          <p:cNvSpPr>
            <a:spLocks noChangeShapeType="1"/>
          </p:cNvSpPr>
          <p:nvPr/>
        </p:nvSpPr>
        <p:spPr bwMode="auto">
          <a:xfrm>
            <a:off x="3924300" y="2997200"/>
            <a:ext cx="3743325" cy="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23558" name="Line 16"/>
          <p:cNvSpPr>
            <a:spLocks noChangeShapeType="1"/>
          </p:cNvSpPr>
          <p:nvPr/>
        </p:nvSpPr>
        <p:spPr bwMode="auto">
          <a:xfrm>
            <a:off x="3779838" y="3068638"/>
            <a:ext cx="2447925" cy="273685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23559" name="Text Box 18"/>
          <p:cNvSpPr txBox="1">
            <a:spLocks noChangeArrowheads="1"/>
          </p:cNvSpPr>
          <p:nvPr/>
        </p:nvSpPr>
        <p:spPr bwMode="auto">
          <a:xfrm>
            <a:off x="1979613" y="2205038"/>
            <a:ext cx="1716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Ciepłomierz +</a:t>
            </a:r>
          </a:p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Pt -100</a:t>
            </a:r>
          </a:p>
        </p:txBody>
      </p:sp>
      <p:sp>
        <p:nvSpPr>
          <p:cNvPr id="23560" name="Text Box 19"/>
          <p:cNvSpPr txBox="1">
            <a:spLocks noChangeArrowheads="1"/>
          </p:cNvSpPr>
          <p:nvPr/>
        </p:nvSpPr>
        <p:spPr bwMode="auto">
          <a:xfrm>
            <a:off x="1908175" y="4005263"/>
            <a:ext cx="17160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Ciepłomierz +</a:t>
            </a:r>
          </a:p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Pt -100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23562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5114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Pomiary polowe – pomiar temperatury</a:t>
            </a:r>
          </a:p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-pomiar gęstości strumienia ciepła</a:t>
            </a:r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60575"/>
            <a:ext cx="3770312" cy="4681538"/>
          </a:xfrm>
          <a:prstGeom prst="rect">
            <a:avLst/>
          </a:prstGeom>
          <a:solidFill>
            <a:srgbClr val="B2B2B2">
              <a:alpha val="5098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457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005263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9"/>
          <p:cNvSpPr>
            <a:spLocks noChangeShapeType="1"/>
          </p:cNvSpPr>
          <p:nvPr/>
        </p:nvSpPr>
        <p:spPr bwMode="auto">
          <a:xfrm flipV="1">
            <a:off x="2771775" y="4941888"/>
            <a:ext cx="4248150" cy="647700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endParaRPr lang="pl-PL"/>
          </a:p>
        </p:txBody>
      </p:sp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41287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Line 8"/>
          <p:cNvSpPr>
            <a:spLocks noChangeShapeType="1"/>
          </p:cNvSpPr>
          <p:nvPr/>
        </p:nvSpPr>
        <p:spPr bwMode="auto">
          <a:xfrm flipV="1">
            <a:off x="2700338" y="2420938"/>
            <a:ext cx="4032250" cy="3024187"/>
          </a:xfrm>
          <a:prstGeom prst="line">
            <a:avLst/>
          </a:prstGeom>
          <a:noFill/>
          <a:ln w="19050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6156325" y="1844675"/>
            <a:ext cx="190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Ciepłomierz +</a:t>
            </a:r>
          </a:p>
          <a:p>
            <a:r>
              <a:rPr lang="pl-PL" sz="2000" b="1">
                <a:solidFill>
                  <a:schemeClr val="bg1"/>
                </a:solidFill>
                <a:latin typeface="Calibri" pitchFamily="34" charset="0"/>
              </a:rPr>
              <a:t>               Pt -100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5114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Pomiary polowe – pomiar temperatury</a:t>
            </a:r>
          </a:p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-pomiar gęstości strumienia ciepła</a:t>
            </a:r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44675"/>
            <a:ext cx="3770312" cy="4681538"/>
          </a:xfrm>
          <a:prstGeom prst="rect">
            <a:avLst/>
          </a:prstGeom>
          <a:solidFill>
            <a:srgbClr val="B2B2B2">
              <a:alpha val="5098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5603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9972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Oval 11"/>
          <p:cNvSpPr>
            <a:spLocks noChangeArrowheads="1"/>
          </p:cNvSpPr>
          <p:nvPr/>
        </p:nvSpPr>
        <p:spPr bwMode="auto">
          <a:xfrm>
            <a:off x="2627313" y="4005263"/>
            <a:ext cx="215900" cy="215900"/>
          </a:xfrm>
          <a:prstGeom prst="ellipse">
            <a:avLst/>
          </a:prstGeom>
          <a:solidFill>
            <a:srgbClr val="B2B2B2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25605" name="Line 12"/>
          <p:cNvSpPr>
            <a:spLocks noChangeShapeType="1"/>
          </p:cNvSpPr>
          <p:nvPr/>
        </p:nvSpPr>
        <p:spPr bwMode="auto">
          <a:xfrm flipV="1">
            <a:off x="2771775" y="2781300"/>
            <a:ext cx="936625" cy="1223963"/>
          </a:xfrm>
          <a:prstGeom prst="line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06" name="Line 13"/>
          <p:cNvSpPr>
            <a:spLocks noChangeShapeType="1"/>
          </p:cNvSpPr>
          <p:nvPr/>
        </p:nvSpPr>
        <p:spPr bwMode="auto">
          <a:xfrm flipH="1">
            <a:off x="2555875" y="4221163"/>
            <a:ext cx="144463" cy="1008062"/>
          </a:xfrm>
          <a:prstGeom prst="line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5607" name="Line 14"/>
          <p:cNvSpPr>
            <a:spLocks noChangeShapeType="1"/>
          </p:cNvSpPr>
          <p:nvPr/>
        </p:nvSpPr>
        <p:spPr bwMode="auto">
          <a:xfrm>
            <a:off x="2843213" y="4076700"/>
            <a:ext cx="4681537" cy="7302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stealth" w="lg" len="lg"/>
          </a:ln>
        </p:spPr>
        <p:txBody>
          <a:bodyPr/>
          <a:lstStyle/>
          <a:p>
            <a:endParaRPr lang="pl-PL"/>
          </a:p>
        </p:txBody>
      </p:sp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4643438" y="2349500"/>
            <a:ext cx="4079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Urządzenie sterujące z rejstratorem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0" y="908050"/>
            <a:ext cx="5114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Pomiary polowe – pomiar temperatury</a:t>
            </a:r>
          </a:p>
          <a:p>
            <a:r>
              <a:rPr lang="pl-PL" sz="2000" b="1">
                <a:solidFill>
                  <a:srgbClr val="000066"/>
                </a:solidFill>
                <a:latin typeface="Tahoma" pitchFamily="34" charset="0"/>
              </a:rPr>
              <a:t>-pomiar gęstości strumienia ciepła</a:t>
            </a:r>
          </a:p>
        </p:txBody>
      </p:sp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89138"/>
            <a:ext cx="3586162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4283075" y="3500438"/>
            <a:ext cx="48609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lvl="1"/>
            <a:r>
              <a:rPr lang="pl-PL" b="1">
                <a:solidFill>
                  <a:srgbClr val="000066"/>
                </a:solidFill>
                <a:latin typeface="Calibri" pitchFamily="34" charset="0"/>
              </a:rPr>
              <a:t> 1. </a:t>
            </a:r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Rejestrator z urządzeniem sterującym</a:t>
            </a:r>
          </a:p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      2. Czujniki temperatury – 2 szt. +  </a:t>
            </a:r>
          </a:p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         ciepłomierz.</a:t>
            </a:r>
          </a:p>
          <a:p>
            <a:pPr marL="265113" lvl="1"/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 3.Czujniki temperatury typu Pt – 100 od  </a:t>
            </a:r>
          </a:p>
          <a:p>
            <a:pPr marL="265113" lvl="1"/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   strony zewnętrznej.</a:t>
            </a:r>
          </a:p>
          <a:p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      4.Przewody łączące czujniki z </a:t>
            </a:r>
          </a:p>
          <a:p>
            <a:pPr marL="265113" lvl="1"/>
            <a:r>
              <a:rPr lang="pl-PL" sz="2000" b="1">
                <a:solidFill>
                  <a:srgbClr val="000066"/>
                </a:solidFill>
                <a:latin typeface="Calibri" pitchFamily="34" charset="0"/>
              </a:rPr>
              <a:t>      rejestratorem</a:t>
            </a:r>
          </a:p>
        </p:txBody>
      </p:sp>
      <p:pic>
        <p:nvPicPr>
          <p:cNvPr id="26628" name="Picture 11" descr="STH7408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125538"/>
            <a:ext cx="35274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2843213" y="6627813"/>
            <a:ext cx="3168650" cy="23018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900" b="1" dirty="0">
                <a:solidFill>
                  <a:schemeClr val="bg1"/>
                </a:solidFill>
              </a:rPr>
              <a:t>część 2 – weryfikacja pomiarowa</a:t>
            </a:r>
            <a:endParaRPr lang="pl-PL" sz="900" b="1" dirty="0">
              <a:solidFill>
                <a:schemeClr val="bg1"/>
              </a:solidFill>
            </a:endParaRPr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solidFill>
            <a:schemeClr val="accent1">
              <a:alpha val="6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1000" b="1">
                <a:solidFill>
                  <a:srgbClr val="5F5F5F"/>
                </a:solidFill>
              </a:rPr>
              <a:t>Metody weryfikacji założeń projektowych budynków niskoenergetycznych i pasywnych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5F5F5F"/>
      </a:hlink>
      <a:folHlink>
        <a:srgbClr val="919191"/>
      </a:folHlink>
    </a:clrScheme>
    <a:fontScheme name="Motyw pakiet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5F5F5F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1004</Words>
  <Application>Microsoft Office PowerPoint</Application>
  <PresentationFormat>Pokaz na ekranie (4:3)</PresentationFormat>
  <Paragraphs>226</Paragraphs>
  <Slides>40</Slides>
  <Notes>40</Notes>
  <HiddenSlides>0</HiddenSlides>
  <MMClips>0</MMClips>
  <ScaleCrop>false</ScaleCrop>
  <HeadingPairs>
    <vt:vector size="8" baseType="variant">
      <vt:variant>
        <vt:lpstr>Używane czcionki</vt:lpstr>
      </vt:variant>
      <vt:variant>
        <vt:i4>12</vt:i4>
      </vt:variant>
      <vt:variant>
        <vt:lpstr>Szablon projektu</vt:lpstr>
      </vt:variant>
      <vt:variant>
        <vt:i4>5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40</vt:i4>
      </vt:variant>
    </vt:vector>
  </HeadingPairs>
  <TitlesOfParts>
    <vt:vector size="60" baseType="lpstr">
      <vt:lpstr>Calibri</vt:lpstr>
      <vt:lpstr>Arial</vt:lpstr>
      <vt:lpstr>Symbol</vt:lpstr>
      <vt:lpstr>Aslan Symbol</vt:lpstr>
      <vt:lpstr>Tahoma</vt:lpstr>
      <vt:lpstr>Verdana</vt:lpstr>
      <vt:lpstr>Times New Roman</vt:lpstr>
      <vt:lpstr>Arial Black</vt:lpstr>
      <vt:lpstr>SimHei</vt:lpstr>
      <vt:lpstr>Wingdings</vt:lpstr>
      <vt:lpstr>Monotype Sorts</vt:lpstr>
      <vt:lpstr>FL Millenium 6</vt:lpstr>
      <vt:lpstr>1_Motyw pakietu Office</vt:lpstr>
      <vt:lpstr>1_Motyw pakietu Office</vt:lpstr>
      <vt:lpstr>1_Motyw pakietu Office</vt:lpstr>
      <vt:lpstr>1_Motyw pakietu Office</vt:lpstr>
      <vt:lpstr>1_Motyw pakietu Office</vt:lpstr>
      <vt:lpstr>Równanie</vt:lpstr>
      <vt:lpstr>Obraz programu Paintbrush</vt:lpstr>
      <vt:lpstr>CorelPhotoPaint.Image.8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Do czego służy test?</vt:lpstr>
      <vt:lpstr>Slajd 30</vt:lpstr>
      <vt:lpstr>Miejsca występowania najczęstszych nieszczelności:</vt:lpstr>
      <vt:lpstr>Pomiar szczelności budynku:</vt:lpstr>
      <vt:lpstr>Pomiar szczelności budynku:</vt:lpstr>
      <vt:lpstr>Slajd 34</vt:lpstr>
      <vt:lpstr>Slajd 35</vt:lpstr>
      <vt:lpstr>Slajd 36</vt:lpstr>
      <vt:lpstr>Slajd 37</vt:lpstr>
      <vt:lpstr>Slajd 38</vt:lpstr>
      <vt:lpstr>Slajd 39</vt:lpstr>
      <vt:lpstr>Slajd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Tomasz Steidl</dc:creator>
  <cp:lastModifiedBy>RTY</cp:lastModifiedBy>
  <cp:revision>93</cp:revision>
  <dcterms:created xsi:type="dcterms:W3CDTF">2013-05-21T15:56:31Z</dcterms:created>
  <dcterms:modified xsi:type="dcterms:W3CDTF">2013-09-09T08:16:20Z</dcterms:modified>
</cp:coreProperties>
</file>